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69" r:id="rId3"/>
    <p:sldId id="299" r:id="rId4"/>
    <p:sldId id="300" r:id="rId5"/>
    <p:sldId id="279" r:id="rId6"/>
    <p:sldId id="295" r:id="rId7"/>
    <p:sldId id="296" r:id="rId8"/>
    <p:sldId id="291" r:id="rId9"/>
    <p:sldId id="292" r:id="rId10"/>
    <p:sldId id="293" r:id="rId11"/>
    <p:sldId id="294" r:id="rId12"/>
    <p:sldId id="286" r:id="rId13"/>
    <p:sldId id="298" r:id="rId14"/>
    <p:sldId id="290" r:id="rId15"/>
    <p:sldId id="297" r:id="rId16"/>
    <p:sldId id="301" r:id="rId17"/>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113" d="100"/>
          <a:sy n="113" d="100"/>
        </p:scale>
        <p:origin x="432" y="96"/>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502780E-D738-4C30-B58C-1CB29DAEB62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xmlns="" id="{3DF8D665-8890-4E08-80F7-B20715E2D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xmlns="" id="{D4E04FB8-FF25-4D63-A70B-8ECD641413C7}"/>
              </a:ext>
            </a:extLst>
          </p:cNvPr>
          <p:cNvSpPr>
            <a:spLocks noGrp="1"/>
          </p:cNvSpPr>
          <p:nvPr>
            <p:ph type="dt" sz="half" idx="10"/>
          </p:nvPr>
        </p:nvSpPr>
        <p:spPr/>
        <p:txBody>
          <a:bodyPr/>
          <a:lstStyle/>
          <a:p>
            <a:fld id="{867014E8-A7A3-41D6-BA97-5F4173BF3DAA}" type="datetimeFigureOut">
              <a:rPr lang="es-PE" smtClean="0"/>
              <a:t>29/05/2018</a:t>
            </a:fld>
            <a:endParaRPr lang="es-PE" dirty="0"/>
          </a:p>
        </p:txBody>
      </p:sp>
      <p:sp>
        <p:nvSpPr>
          <p:cNvPr id="5" name="Marcador de pie de página 4">
            <a:extLst>
              <a:ext uri="{FF2B5EF4-FFF2-40B4-BE49-F238E27FC236}">
                <a16:creationId xmlns:a16="http://schemas.microsoft.com/office/drawing/2014/main" xmlns="" id="{44E69D50-96CE-49D8-8EBF-5A4287A22BCD}"/>
              </a:ext>
            </a:extLst>
          </p:cNvPr>
          <p:cNvSpPr>
            <a:spLocks noGrp="1"/>
          </p:cNvSpPr>
          <p:nvPr>
            <p:ph type="ftr" sz="quarter" idx="11"/>
          </p:nvPr>
        </p:nvSpPr>
        <p:spPr/>
        <p:txBody>
          <a:bodyPr/>
          <a:lstStyle/>
          <a:p>
            <a:endParaRPr lang="es-PE" dirty="0"/>
          </a:p>
        </p:txBody>
      </p:sp>
      <p:sp>
        <p:nvSpPr>
          <p:cNvPr id="6" name="Marcador de número de diapositiva 5">
            <a:extLst>
              <a:ext uri="{FF2B5EF4-FFF2-40B4-BE49-F238E27FC236}">
                <a16:creationId xmlns:a16="http://schemas.microsoft.com/office/drawing/2014/main" xmlns="" id="{4CA85D98-DC72-4980-8EA6-6E22687E55D8}"/>
              </a:ext>
            </a:extLst>
          </p:cNvPr>
          <p:cNvSpPr>
            <a:spLocks noGrp="1"/>
          </p:cNvSpPr>
          <p:nvPr>
            <p:ph type="sldNum" sz="quarter" idx="12"/>
          </p:nvPr>
        </p:nvSpPr>
        <p:spPr/>
        <p:txBody>
          <a:bodyPr/>
          <a:lstStyle/>
          <a:p>
            <a:fld id="{4524E94E-700A-47BD-AABF-8B6D12F4F9F4}" type="slidenum">
              <a:rPr lang="es-PE" smtClean="0"/>
              <a:t>‹Nº›</a:t>
            </a:fld>
            <a:endParaRPr lang="es-PE" dirty="0"/>
          </a:p>
        </p:txBody>
      </p:sp>
    </p:spTree>
    <p:extLst>
      <p:ext uri="{BB962C8B-B14F-4D97-AF65-F5344CB8AC3E}">
        <p14:creationId xmlns:p14="http://schemas.microsoft.com/office/powerpoint/2010/main" val="2350001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0C3D12B-B9F4-45F9-82C3-F8E34BA7E971}"/>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xmlns="" id="{E7266DEE-21A1-4D39-A0B5-9BC714F28C94}"/>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xmlns="" id="{4AB28063-B78C-47D8-8C6C-C3988E618F9D}"/>
              </a:ext>
            </a:extLst>
          </p:cNvPr>
          <p:cNvSpPr>
            <a:spLocks noGrp="1"/>
          </p:cNvSpPr>
          <p:nvPr>
            <p:ph type="dt" sz="half" idx="10"/>
          </p:nvPr>
        </p:nvSpPr>
        <p:spPr/>
        <p:txBody>
          <a:bodyPr/>
          <a:lstStyle/>
          <a:p>
            <a:fld id="{867014E8-A7A3-41D6-BA97-5F4173BF3DAA}" type="datetimeFigureOut">
              <a:rPr lang="es-PE" smtClean="0"/>
              <a:t>29/05/2018</a:t>
            </a:fld>
            <a:endParaRPr lang="es-PE" dirty="0"/>
          </a:p>
        </p:txBody>
      </p:sp>
      <p:sp>
        <p:nvSpPr>
          <p:cNvPr id="5" name="Marcador de pie de página 4">
            <a:extLst>
              <a:ext uri="{FF2B5EF4-FFF2-40B4-BE49-F238E27FC236}">
                <a16:creationId xmlns:a16="http://schemas.microsoft.com/office/drawing/2014/main" xmlns="" id="{ADABE230-1548-4B15-A82E-00B40E4E4FC2}"/>
              </a:ext>
            </a:extLst>
          </p:cNvPr>
          <p:cNvSpPr>
            <a:spLocks noGrp="1"/>
          </p:cNvSpPr>
          <p:nvPr>
            <p:ph type="ftr" sz="quarter" idx="11"/>
          </p:nvPr>
        </p:nvSpPr>
        <p:spPr/>
        <p:txBody>
          <a:bodyPr/>
          <a:lstStyle/>
          <a:p>
            <a:endParaRPr lang="es-PE" dirty="0"/>
          </a:p>
        </p:txBody>
      </p:sp>
      <p:sp>
        <p:nvSpPr>
          <p:cNvPr id="6" name="Marcador de número de diapositiva 5">
            <a:extLst>
              <a:ext uri="{FF2B5EF4-FFF2-40B4-BE49-F238E27FC236}">
                <a16:creationId xmlns:a16="http://schemas.microsoft.com/office/drawing/2014/main" xmlns="" id="{C570C251-0CA6-45C6-8743-B06012EBB541}"/>
              </a:ext>
            </a:extLst>
          </p:cNvPr>
          <p:cNvSpPr>
            <a:spLocks noGrp="1"/>
          </p:cNvSpPr>
          <p:nvPr>
            <p:ph type="sldNum" sz="quarter" idx="12"/>
          </p:nvPr>
        </p:nvSpPr>
        <p:spPr/>
        <p:txBody>
          <a:bodyPr/>
          <a:lstStyle/>
          <a:p>
            <a:fld id="{4524E94E-700A-47BD-AABF-8B6D12F4F9F4}" type="slidenum">
              <a:rPr lang="es-PE" smtClean="0"/>
              <a:t>‹Nº›</a:t>
            </a:fld>
            <a:endParaRPr lang="es-PE" dirty="0"/>
          </a:p>
        </p:txBody>
      </p:sp>
    </p:spTree>
    <p:extLst>
      <p:ext uri="{BB962C8B-B14F-4D97-AF65-F5344CB8AC3E}">
        <p14:creationId xmlns:p14="http://schemas.microsoft.com/office/powerpoint/2010/main" val="865176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6FF28A75-FC6E-4E64-9D01-14F22B1F792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xmlns="" id="{D6A7322C-EA69-4823-8507-0CF476D58F4B}"/>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xmlns="" id="{F5DB32C4-E876-43B1-A427-F0DDE533E450}"/>
              </a:ext>
            </a:extLst>
          </p:cNvPr>
          <p:cNvSpPr>
            <a:spLocks noGrp="1"/>
          </p:cNvSpPr>
          <p:nvPr>
            <p:ph type="dt" sz="half" idx="10"/>
          </p:nvPr>
        </p:nvSpPr>
        <p:spPr/>
        <p:txBody>
          <a:bodyPr/>
          <a:lstStyle/>
          <a:p>
            <a:fld id="{867014E8-A7A3-41D6-BA97-5F4173BF3DAA}" type="datetimeFigureOut">
              <a:rPr lang="es-PE" smtClean="0"/>
              <a:t>29/05/2018</a:t>
            </a:fld>
            <a:endParaRPr lang="es-PE" dirty="0"/>
          </a:p>
        </p:txBody>
      </p:sp>
      <p:sp>
        <p:nvSpPr>
          <p:cNvPr id="5" name="Marcador de pie de página 4">
            <a:extLst>
              <a:ext uri="{FF2B5EF4-FFF2-40B4-BE49-F238E27FC236}">
                <a16:creationId xmlns:a16="http://schemas.microsoft.com/office/drawing/2014/main" xmlns="" id="{1EB8AF6C-E543-4113-BC9C-B2A6B69D490B}"/>
              </a:ext>
            </a:extLst>
          </p:cNvPr>
          <p:cNvSpPr>
            <a:spLocks noGrp="1"/>
          </p:cNvSpPr>
          <p:nvPr>
            <p:ph type="ftr" sz="quarter" idx="11"/>
          </p:nvPr>
        </p:nvSpPr>
        <p:spPr/>
        <p:txBody>
          <a:bodyPr/>
          <a:lstStyle/>
          <a:p>
            <a:endParaRPr lang="es-PE" dirty="0"/>
          </a:p>
        </p:txBody>
      </p:sp>
      <p:sp>
        <p:nvSpPr>
          <p:cNvPr id="6" name="Marcador de número de diapositiva 5">
            <a:extLst>
              <a:ext uri="{FF2B5EF4-FFF2-40B4-BE49-F238E27FC236}">
                <a16:creationId xmlns:a16="http://schemas.microsoft.com/office/drawing/2014/main" xmlns="" id="{EE003643-AE03-4A09-80AB-4784755F1C55}"/>
              </a:ext>
            </a:extLst>
          </p:cNvPr>
          <p:cNvSpPr>
            <a:spLocks noGrp="1"/>
          </p:cNvSpPr>
          <p:nvPr>
            <p:ph type="sldNum" sz="quarter" idx="12"/>
          </p:nvPr>
        </p:nvSpPr>
        <p:spPr/>
        <p:txBody>
          <a:bodyPr/>
          <a:lstStyle/>
          <a:p>
            <a:fld id="{4524E94E-700A-47BD-AABF-8B6D12F4F9F4}" type="slidenum">
              <a:rPr lang="es-PE" smtClean="0"/>
              <a:t>‹Nº›</a:t>
            </a:fld>
            <a:endParaRPr lang="es-PE" dirty="0"/>
          </a:p>
        </p:txBody>
      </p:sp>
    </p:spTree>
    <p:extLst>
      <p:ext uri="{BB962C8B-B14F-4D97-AF65-F5344CB8AC3E}">
        <p14:creationId xmlns:p14="http://schemas.microsoft.com/office/powerpoint/2010/main" val="4002086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0C1964A-A20E-4F14-AA72-0F4E7658D498}"/>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xmlns="" id="{4143D469-CB5A-4C98-A549-30B2677BF01C}"/>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xmlns="" id="{01130AB2-33BB-4AC9-B23B-26F0E85014B8}"/>
              </a:ext>
            </a:extLst>
          </p:cNvPr>
          <p:cNvSpPr>
            <a:spLocks noGrp="1"/>
          </p:cNvSpPr>
          <p:nvPr>
            <p:ph type="dt" sz="half" idx="10"/>
          </p:nvPr>
        </p:nvSpPr>
        <p:spPr/>
        <p:txBody>
          <a:bodyPr/>
          <a:lstStyle/>
          <a:p>
            <a:fld id="{867014E8-A7A3-41D6-BA97-5F4173BF3DAA}" type="datetimeFigureOut">
              <a:rPr lang="es-PE" smtClean="0"/>
              <a:t>29/05/2018</a:t>
            </a:fld>
            <a:endParaRPr lang="es-PE" dirty="0"/>
          </a:p>
        </p:txBody>
      </p:sp>
      <p:sp>
        <p:nvSpPr>
          <p:cNvPr id="5" name="Marcador de pie de página 4">
            <a:extLst>
              <a:ext uri="{FF2B5EF4-FFF2-40B4-BE49-F238E27FC236}">
                <a16:creationId xmlns:a16="http://schemas.microsoft.com/office/drawing/2014/main" xmlns="" id="{4277A2B1-19C0-486B-A8C5-E943984129A0}"/>
              </a:ext>
            </a:extLst>
          </p:cNvPr>
          <p:cNvSpPr>
            <a:spLocks noGrp="1"/>
          </p:cNvSpPr>
          <p:nvPr>
            <p:ph type="ftr" sz="quarter" idx="11"/>
          </p:nvPr>
        </p:nvSpPr>
        <p:spPr/>
        <p:txBody>
          <a:bodyPr/>
          <a:lstStyle/>
          <a:p>
            <a:endParaRPr lang="es-PE" dirty="0"/>
          </a:p>
        </p:txBody>
      </p:sp>
      <p:sp>
        <p:nvSpPr>
          <p:cNvPr id="6" name="Marcador de número de diapositiva 5">
            <a:extLst>
              <a:ext uri="{FF2B5EF4-FFF2-40B4-BE49-F238E27FC236}">
                <a16:creationId xmlns:a16="http://schemas.microsoft.com/office/drawing/2014/main" xmlns="" id="{373D6F4E-92F1-47E6-AF1F-731B9A33E9A6}"/>
              </a:ext>
            </a:extLst>
          </p:cNvPr>
          <p:cNvSpPr>
            <a:spLocks noGrp="1"/>
          </p:cNvSpPr>
          <p:nvPr>
            <p:ph type="sldNum" sz="quarter" idx="12"/>
          </p:nvPr>
        </p:nvSpPr>
        <p:spPr/>
        <p:txBody>
          <a:bodyPr/>
          <a:lstStyle/>
          <a:p>
            <a:fld id="{4524E94E-700A-47BD-AABF-8B6D12F4F9F4}" type="slidenum">
              <a:rPr lang="es-PE" smtClean="0"/>
              <a:t>‹Nº›</a:t>
            </a:fld>
            <a:endParaRPr lang="es-PE" dirty="0"/>
          </a:p>
        </p:txBody>
      </p:sp>
    </p:spTree>
    <p:extLst>
      <p:ext uri="{BB962C8B-B14F-4D97-AF65-F5344CB8AC3E}">
        <p14:creationId xmlns:p14="http://schemas.microsoft.com/office/powerpoint/2010/main" val="549109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547E7EE-BF72-451B-AF62-3208F0D6912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xmlns="" id="{262B809D-277C-487C-8F0E-AC64DC1D04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xmlns="" id="{D56B3E36-6A50-44FD-AB47-5A477FEDFCC1}"/>
              </a:ext>
            </a:extLst>
          </p:cNvPr>
          <p:cNvSpPr>
            <a:spLocks noGrp="1"/>
          </p:cNvSpPr>
          <p:nvPr>
            <p:ph type="dt" sz="half" idx="10"/>
          </p:nvPr>
        </p:nvSpPr>
        <p:spPr/>
        <p:txBody>
          <a:bodyPr/>
          <a:lstStyle/>
          <a:p>
            <a:fld id="{867014E8-A7A3-41D6-BA97-5F4173BF3DAA}" type="datetimeFigureOut">
              <a:rPr lang="es-PE" smtClean="0"/>
              <a:t>29/05/2018</a:t>
            </a:fld>
            <a:endParaRPr lang="es-PE" dirty="0"/>
          </a:p>
        </p:txBody>
      </p:sp>
      <p:sp>
        <p:nvSpPr>
          <p:cNvPr id="5" name="Marcador de pie de página 4">
            <a:extLst>
              <a:ext uri="{FF2B5EF4-FFF2-40B4-BE49-F238E27FC236}">
                <a16:creationId xmlns:a16="http://schemas.microsoft.com/office/drawing/2014/main" xmlns="" id="{66C2B1CD-218F-4B18-B3FB-031051EC05CF}"/>
              </a:ext>
            </a:extLst>
          </p:cNvPr>
          <p:cNvSpPr>
            <a:spLocks noGrp="1"/>
          </p:cNvSpPr>
          <p:nvPr>
            <p:ph type="ftr" sz="quarter" idx="11"/>
          </p:nvPr>
        </p:nvSpPr>
        <p:spPr/>
        <p:txBody>
          <a:bodyPr/>
          <a:lstStyle/>
          <a:p>
            <a:endParaRPr lang="es-PE" dirty="0"/>
          </a:p>
        </p:txBody>
      </p:sp>
      <p:sp>
        <p:nvSpPr>
          <p:cNvPr id="6" name="Marcador de número de diapositiva 5">
            <a:extLst>
              <a:ext uri="{FF2B5EF4-FFF2-40B4-BE49-F238E27FC236}">
                <a16:creationId xmlns:a16="http://schemas.microsoft.com/office/drawing/2014/main" xmlns="" id="{577B57B2-9882-4B5A-9F7E-E5F8AF9419FC}"/>
              </a:ext>
            </a:extLst>
          </p:cNvPr>
          <p:cNvSpPr>
            <a:spLocks noGrp="1"/>
          </p:cNvSpPr>
          <p:nvPr>
            <p:ph type="sldNum" sz="quarter" idx="12"/>
          </p:nvPr>
        </p:nvSpPr>
        <p:spPr/>
        <p:txBody>
          <a:bodyPr/>
          <a:lstStyle/>
          <a:p>
            <a:fld id="{4524E94E-700A-47BD-AABF-8B6D12F4F9F4}" type="slidenum">
              <a:rPr lang="es-PE" smtClean="0"/>
              <a:t>‹Nº›</a:t>
            </a:fld>
            <a:endParaRPr lang="es-PE" dirty="0"/>
          </a:p>
        </p:txBody>
      </p:sp>
    </p:spTree>
    <p:extLst>
      <p:ext uri="{BB962C8B-B14F-4D97-AF65-F5344CB8AC3E}">
        <p14:creationId xmlns:p14="http://schemas.microsoft.com/office/powerpoint/2010/main" val="2076258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E01CDE7-6F4E-4309-9B99-0EC8302354ED}"/>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xmlns="" id="{D656F283-C233-46BB-AF99-BD10CD954D31}"/>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xmlns="" id="{0F1080EF-96CB-49C0-B2D8-B9D1E831E16D}"/>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xmlns="" id="{38009316-4CE6-4218-8840-4AD2CAEFEEF3}"/>
              </a:ext>
            </a:extLst>
          </p:cNvPr>
          <p:cNvSpPr>
            <a:spLocks noGrp="1"/>
          </p:cNvSpPr>
          <p:nvPr>
            <p:ph type="dt" sz="half" idx="10"/>
          </p:nvPr>
        </p:nvSpPr>
        <p:spPr/>
        <p:txBody>
          <a:bodyPr/>
          <a:lstStyle/>
          <a:p>
            <a:fld id="{867014E8-A7A3-41D6-BA97-5F4173BF3DAA}" type="datetimeFigureOut">
              <a:rPr lang="es-PE" smtClean="0"/>
              <a:t>29/05/2018</a:t>
            </a:fld>
            <a:endParaRPr lang="es-PE" dirty="0"/>
          </a:p>
        </p:txBody>
      </p:sp>
      <p:sp>
        <p:nvSpPr>
          <p:cNvPr id="6" name="Marcador de pie de página 5">
            <a:extLst>
              <a:ext uri="{FF2B5EF4-FFF2-40B4-BE49-F238E27FC236}">
                <a16:creationId xmlns:a16="http://schemas.microsoft.com/office/drawing/2014/main" xmlns="" id="{5A8F9624-3CB8-405B-914B-DCCC2347193E}"/>
              </a:ext>
            </a:extLst>
          </p:cNvPr>
          <p:cNvSpPr>
            <a:spLocks noGrp="1"/>
          </p:cNvSpPr>
          <p:nvPr>
            <p:ph type="ftr" sz="quarter" idx="11"/>
          </p:nvPr>
        </p:nvSpPr>
        <p:spPr/>
        <p:txBody>
          <a:bodyPr/>
          <a:lstStyle/>
          <a:p>
            <a:endParaRPr lang="es-PE" dirty="0"/>
          </a:p>
        </p:txBody>
      </p:sp>
      <p:sp>
        <p:nvSpPr>
          <p:cNvPr id="7" name="Marcador de número de diapositiva 6">
            <a:extLst>
              <a:ext uri="{FF2B5EF4-FFF2-40B4-BE49-F238E27FC236}">
                <a16:creationId xmlns:a16="http://schemas.microsoft.com/office/drawing/2014/main" xmlns="" id="{587E93D2-527F-4C0B-822B-53F4CCE247A9}"/>
              </a:ext>
            </a:extLst>
          </p:cNvPr>
          <p:cNvSpPr>
            <a:spLocks noGrp="1"/>
          </p:cNvSpPr>
          <p:nvPr>
            <p:ph type="sldNum" sz="quarter" idx="12"/>
          </p:nvPr>
        </p:nvSpPr>
        <p:spPr/>
        <p:txBody>
          <a:bodyPr/>
          <a:lstStyle/>
          <a:p>
            <a:fld id="{4524E94E-700A-47BD-AABF-8B6D12F4F9F4}" type="slidenum">
              <a:rPr lang="es-PE" smtClean="0"/>
              <a:t>‹Nº›</a:t>
            </a:fld>
            <a:endParaRPr lang="es-PE" dirty="0"/>
          </a:p>
        </p:txBody>
      </p:sp>
    </p:spTree>
    <p:extLst>
      <p:ext uri="{BB962C8B-B14F-4D97-AF65-F5344CB8AC3E}">
        <p14:creationId xmlns:p14="http://schemas.microsoft.com/office/powerpoint/2010/main" val="3132992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410B3F-3213-4850-97BE-6CA19C674B8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xmlns="" id="{BE4FC483-6D64-44AB-B270-80CE10A97E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xmlns="" id="{AD29CC63-6C3D-461A-BB17-F77571B9B98E}"/>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xmlns="" id="{34E638BC-9AA7-4797-8A96-BD6FA2F9FE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xmlns="" id="{0BCC4515-79C2-4CA5-87B2-445EC25722CD}"/>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xmlns="" id="{973A1CEA-4962-40E8-9B84-43CEFF211CFC}"/>
              </a:ext>
            </a:extLst>
          </p:cNvPr>
          <p:cNvSpPr>
            <a:spLocks noGrp="1"/>
          </p:cNvSpPr>
          <p:nvPr>
            <p:ph type="dt" sz="half" idx="10"/>
          </p:nvPr>
        </p:nvSpPr>
        <p:spPr/>
        <p:txBody>
          <a:bodyPr/>
          <a:lstStyle/>
          <a:p>
            <a:fld id="{867014E8-A7A3-41D6-BA97-5F4173BF3DAA}" type="datetimeFigureOut">
              <a:rPr lang="es-PE" smtClean="0"/>
              <a:t>29/05/2018</a:t>
            </a:fld>
            <a:endParaRPr lang="es-PE" dirty="0"/>
          </a:p>
        </p:txBody>
      </p:sp>
      <p:sp>
        <p:nvSpPr>
          <p:cNvPr id="8" name="Marcador de pie de página 7">
            <a:extLst>
              <a:ext uri="{FF2B5EF4-FFF2-40B4-BE49-F238E27FC236}">
                <a16:creationId xmlns:a16="http://schemas.microsoft.com/office/drawing/2014/main" xmlns="" id="{D1725336-F4B8-458C-A37B-5F8458C4BF2E}"/>
              </a:ext>
            </a:extLst>
          </p:cNvPr>
          <p:cNvSpPr>
            <a:spLocks noGrp="1"/>
          </p:cNvSpPr>
          <p:nvPr>
            <p:ph type="ftr" sz="quarter" idx="11"/>
          </p:nvPr>
        </p:nvSpPr>
        <p:spPr/>
        <p:txBody>
          <a:bodyPr/>
          <a:lstStyle/>
          <a:p>
            <a:endParaRPr lang="es-PE" dirty="0"/>
          </a:p>
        </p:txBody>
      </p:sp>
      <p:sp>
        <p:nvSpPr>
          <p:cNvPr id="9" name="Marcador de número de diapositiva 8">
            <a:extLst>
              <a:ext uri="{FF2B5EF4-FFF2-40B4-BE49-F238E27FC236}">
                <a16:creationId xmlns:a16="http://schemas.microsoft.com/office/drawing/2014/main" xmlns="" id="{9EE352EC-8AB4-4893-830B-FE042B9ACFC8}"/>
              </a:ext>
            </a:extLst>
          </p:cNvPr>
          <p:cNvSpPr>
            <a:spLocks noGrp="1"/>
          </p:cNvSpPr>
          <p:nvPr>
            <p:ph type="sldNum" sz="quarter" idx="12"/>
          </p:nvPr>
        </p:nvSpPr>
        <p:spPr/>
        <p:txBody>
          <a:bodyPr/>
          <a:lstStyle/>
          <a:p>
            <a:fld id="{4524E94E-700A-47BD-AABF-8B6D12F4F9F4}" type="slidenum">
              <a:rPr lang="es-PE" smtClean="0"/>
              <a:t>‹Nº›</a:t>
            </a:fld>
            <a:endParaRPr lang="es-PE" dirty="0"/>
          </a:p>
        </p:txBody>
      </p:sp>
    </p:spTree>
    <p:extLst>
      <p:ext uri="{BB962C8B-B14F-4D97-AF65-F5344CB8AC3E}">
        <p14:creationId xmlns:p14="http://schemas.microsoft.com/office/powerpoint/2010/main" val="2558404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1C8C01B-EDCD-4094-99D5-507995034967}"/>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xmlns="" id="{93C438CB-D20A-4B42-BF77-2A77969F0DA8}"/>
              </a:ext>
            </a:extLst>
          </p:cNvPr>
          <p:cNvSpPr>
            <a:spLocks noGrp="1"/>
          </p:cNvSpPr>
          <p:nvPr>
            <p:ph type="dt" sz="half" idx="10"/>
          </p:nvPr>
        </p:nvSpPr>
        <p:spPr/>
        <p:txBody>
          <a:bodyPr/>
          <a:lstStyle/>
          <a:p>
            <a:fld id="{867014E8-A7A3-41D6-BA97-5F4173BF3DAA}" type="datetimeFigureOut">
              <a:rPr lang="es-PE" smtClean="0"/>
              <a:t>29/05/2018</a:t>
            </a:fld>
            <a:endParaRPr lang="es-PE" dirty="0"/>
          </a:p>
        </p:txBody>
      </p:sp>
      <p:sp>
        <p:nvSpPr>
          <p:cNvPr id="4" name="Marcador de pie de página 3">
            <a:extLst>
              <a:ext uri="{FF2B5EF4-FFF2-40B4-BE49-F238E27FC236}">
                <a16:creationId xmlns:a16="http://schemas.microsoft.com/office/drawing/2014/main" xmlns="" id="{B00CC5FA-98A9-40DC-9F38-B75D18BEFF1F}"/>
              </a:ext>
            </a:extLst>
          </p:cNvPr>
          <p:cNvSpPr>
            <a:spLocks noGrp="1"/>
          </p:cNvSpPr>
          <p:nvPr>
            <p:ph type="ftr" sz="quarter" idx="11"/>
          </p:nvPr>
        </p:nvSpPr>
        <p:spPr/>
        <p:txBody>
          <a:bodyPr/>
          <a:lstStyle/>
          <a:p>
            <a:endParaRPr lang="es-PE" dirty="0"/>
          </a:p>
        </p:txBody>
      </p:sp>
      <p:sp>
        <p:nvSpPr>
          <p:cNvPr id="5" name="Marcador de número de diapositiva 4">
            <a:extLst>
              <a:ext uri="{FF2B5EF4-FFF2-40B4-BE49-F238E27FC236}">
                <a16:creationId xmlns:a16="http://schemas.microsoft.com/office/drawing/2014/main" xmlns="" id="{4CFD0420-7438-42D8-B899-39A8394E86E5}"/>
              </a:ext>
            </a:extLst>
          </p:cNvPr>
          <p:cNvSpPr>
            <a:spLocks noGrp="1"/>
          </p:cNvSpPr>
          <p:nvPr>
            <p:ph type="sldNum" sz="quarter" idx="12"/>
          </p:nvPr>
        </p:nvSpPr>
        <p:spPr/>
        <p:txBody>
          <a:bodyPr/>
          <a:lstStyle/>
          <a:p>
            <a:fld id="{4524E94E-700A-47BD-AABF-8B6D12F4F9F4}" type="slidenum">
              <a:rPr lang="es-PE" smtClean="0"/>
              <a:t>‹Nº›</a:t>
            </a:fld>
            <a:endParaRPr lang="es-PE" dirty="0"/>
          </a:p>
        </p:txBody>
      </p:sp>
    </p:spTree>
    <p:extLst>
      <p:ext uri="{BB962C8B-B14F-4D97-AF65-F5344CB8AC3E}">
        <p14:creationId xmlns:p14="http://schemas.microsoft.com/office/powerpoint/2010/main" val="1969359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44DB7C21-E27B-435D-9E31-D92789C42F1C}"/>
              </a:ext>
            </a:extLst>
          </p:cNvPr>
          <p:cNvSpPr>
            <a:spLocks noGrp="1"/>
          </p:cNvSpPr>
          <p:nvPr>
            <p:ph type="dt" sz="half" idx="10"/>
          </p:nvPr>
        </p:nvSpPr>
        <p:spPr/>
        <p:txBody>
          <a:bodyPr/>
          <a:lstStyle/>
          <a:p>
            <a:fld id="{867014E8-A7A3-41D6-BA97-5F4173BF3DAA}" type="datetimeFigureOut">
              <a:rPr lang="es-PE" smtClean="0"/>
              <a:t>29/05/2018</a:t>
            </a:fld>
            <a:endParaRPr lang="es-PE" dirty="0"/>
          </a:p>
        </p:txBody>
      </p:sp>
      <p:sp>
        <p:nvSpPr>
          <p:cNvPr id="3" name="Marcador de pie de página 2">
            <a:extLst>
              <a:ext uri="{FF2B5EF4-FFF2-40B4-BE49-F238E27FC236}">
                <a16:creationId xmlns:a16="http://schemas.microsoft.com/office/drawing/2014/main" xmlns="" id="{876280A0-E5C6-41A8-8B03-F3E1015D807E}"/>
              </a:ext>
            </a:extLst>
          </p:cNvPr>
          <p:cNvSpPr>
            <a:spLocks noGrp="1"/>
          </p:cNvSpPr>
          <p:nvPr>
            <p:ph type="ftr" sz="quarter" idx="11"/>
          </p:nvPr>
        </p:nvSpPr>
        <p:spPr/>
        <p:txBody>
          <a:bodyPr/>
          <a:lstStyle/>
          <a:p>
            <a:endParaRPr lang="es-PE" dirty="0"/>
          </a:p>
        </p:txBody>
      </p:sp>
      <p:sp>
        <p:nvSpPr>
          <p:cNvPr id="4" name="Marcador de número de diapositiva 3">
            <a:extLst>
              <a:ext uri="{FF2B5EF4-FFF2-40B4-BE49-F238E27FC236}">
                <a16:creationId xmlns:a16="http://schemas.microsoft.com/office/drawing/2014/main" xmlns="" id="{1A31CDBB-65F2-4C8F-82D9-A2A3F4ECC22D}"/>
              </a:ext>
            </a:extLst>
          </p:cNvPr>
          <p:cNvSpPr>
            <a:spLocks noGrp="1"/>
          </p:cNvSpPr>
          <p:nvPr>
            <p:ph type="sldNum" sz="quarter" idx="12"/>
          </p:nvPr>
        </p:nvSpPr>
        <p:spPr/>
        <p:txBody>
          <a:bodyPr/>
          <a:lstStyle/>
          <a:p>
            <a:fld id="{4524E94E-700A-47BD-AABF-8B6D12F4F9F4}" type="slidenum">
              <a:rPr lang="es-PE" smtClean="0"/>
              <a:t>‹Nº›</a:t>
            </a:fld>
            <a:endParaRPr lang="es-PE" dirty="0"/>
          </a:p>
        </p:txBody>
      </p:sp>
    </p:spTree>
    <p:extLst>
      <p:ext uri="{BB962C8B-B14F-4D97-AF65-F5344CB8AC3E}">
        <p14:creationId xmlns:p14="http://schemas.microsoft.com/office/powerpoint/2010/main" val="2052272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A6D4E10-520E-44A1-A2D3-EE5C01B1A7A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xmlns="" id="{6256FC37-BC33-4597-814C-83B609E9C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xmlns="" id="{0AB556A9-48BA-43EA-8A1D-68907112DD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xmlns="" id="{1E865CE8-BC32-4FDC-8211-D5C6591D1537}"/>
              </a:ext>
            </a:extLst>
          </p:cNvPr>
          <p:cNvSpPr>
            <a:spLocks noGrp="1"/>
          </p:cNvSpPr>
          <p:nvPr>
            <p:ph type="dt" sz="half" idx="10"/>
          </p:nvPr>
        </p:nvSpPr>
        <p:spPr/>
        <p:txBody>
          <a:bodyPr/>
          <a:lstStyle/>
          <a:p>
            <a:fld id="{867014E8-A7A3-41D6-BA97-5F4173BF3DAA}" type="datetimeFigureOut">
              <a:rPr lang="es-PE" smtClean="0"/>
              <a:t>29/05/2018</a:t>
            </a:fld>
            <a:endParaRPr lang="es-PE" dirty="0"/>
          </a:p>
        </p:txBody>
      </p:sp>
      <p:sp>
        <p:nvSpPr>
          <p:cNvPr id="6" name="Marcador de pie de página 5">
            <a:extLst>
              <a:ext uri="{FF2B5EF4-FFF2-40B4-BE49-F238E27FC236}">
                <a16:creationId xmlns:a16="http://schemas.microsoft.com/office/drawing/2014/main" xmlns="" id="{7EED39E8-8A5C-4B2F-AA21-9ECB6F11ED2A}"/>
              </a:ext>
            </a:extLst>
          </p:cNvPr>
          <p:cNvSpPr>
            <a:spLocks noGrp="1"/>
          </p:cNvSpPr>
          <p:nvPr>
            <p:ph type="ftr" sz="quarter" idx="11"/>
          </p:nvPr>
        </p:nvSpPr>
        <p:spPr/>
        <p:txBody>
          <a:bodyPr/>
          <a:lstStyle/>
          <a:p>
            <a:endParaRPr lang="es-PE" dirty="0"/>
          </a:p>
        </p:txBody>
      </p:sp>
      <p:sp>
        <p:nvSpPr>
          <p:cNvPr id="7" name="Marcador de número de diapositiva 6">
            <a:extLst>
              <a:ext uri="{FF2B5EF4-FFF2-40B4-BE49-F238E27FC236}">
                <a16:creationId xmlns:a16="http://schemas.microsoft.com/office/drawing/2014/main" xmlns="" id="{FC42E16E-65AC-457C-9B60-0D9310739CA8}"/>
              </a:ext>
            </a:extLst>
          </p:cNvPr>
          <p:cNvSpPr>
            <a:spLocks noGrp="1"/>
          </p:cNvSpPr>
          <p:nvPr>
            <p:ph type="sldNum" sz="quarter" idx="12"/>
          </p:nvPr>
        </p:nvSpPr>
        <p:spPr/>
        <p:txBody>
          <a:bodyPr/>
          <a:lstStyle/>
          <a:p>
            <a:fld id="{4524E94E-700A-47BD-AABF-8B6D12F4F9F4}" type="slidenum">
              <a:rPr lang="es-PE" smtClean="0"/>
              <a:t>‹Nº›</a:t>
            </a:fld>
            <a:endParaRPr lang="es-PE" dirty="0"/>
          </a:p>
        </p:txBody>
      </p:sp>
    </p:spTree>
    <p:extLst>
      <p:ext uri="{BB962C8B-B14F-4D97-AF65-F5344CB8AC3E}">
        <p14:creationId xmlns:p14="http://schemas.microsoft.com/office/powerpoint/2010/main" val="3153667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27CC79C-2AA0-46A3-89AA-246D9A4ABF8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xmlns="" id="{952A7B51-6804-4ABF-870B-1F9699DBD2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dirty="0"/>
          </a:p>
        </p:txBody>
      </p:sp>
      <p:sp>
        <p:nvSpPr>
          <p:cNvPr id="4" name="Marcador de texto 3">
            <a:extLst>
              <a:ext uri="{FF2B5EF4-FFF2-40B4-BE49-F238E27FC236}">
                <a16:creationId xmlns:a16="http://schemas.microsoft.com/office/drawing/2014/main" xmlns="" id="{1B0934AD-47BD-4CE7-B945-DAEDDCEB48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xmlns="" id="{464A66D6-0418-4C1B-8DB1-A0AA3C38A491}"/>
              </a:ext>
            </a:extLst>
          </p:cNvPr>
          <p:cNvSpPr>
            <a:spLocks noGrp="1"/>
          </p:cNvSpPr>
          <p:nvPr>
            <p:ph type="dt" sz="half" idx="10"/>
          </p:nvPr>
        </p:nvSpPr>
        <p:spPr/>
        <p:txBody>
          <a:bodyPr/>
          <a:lstStyle/>
          <a:p>
            <a:fld id="{867014E8-A7A3-41D6-BA97-5F4173BF3DAA}" type="datetimeFigureOut">
              <a:rPr lang="es-PE" smtClean="0"/>
              <a:t>29/05/2018</a:t>
            </a:fld>
            <a:endParaRPr lang="es-PE" dirty="0"/>
          </a:p>
        </p:txBody>
      </p:sp>
      <p:sp>
        <p:nvSpPr>
          <p:cNvPr id="6" name="Marcador de pie de página 5">
            <a:extLst>
              <a:ext uri="{FF2B5EF4-FFF2-40B4-BE49-F238E27FC236}">
                <a16:creationId xmlns:a16="http://schemas.microsoft.com/office/drawing/2014/main" xmlns="" id="{13206E56-AEF5-4394-82F0-A6A6E0EA6ADE}"/>
              </a:ext>
            </a:extLst>
          </p:cNvPr>
          <p:cNvSpPr>
            <a:spLocks noGrp="1"/>
          </p:cNvSpPr>
          <p:nvPr>
            <p:ph type="ftr" sz="quarter" idx="11"/>
          </p:nvPr>
        </p:nvSpPr>
        <p:spPr/>
        <p:txBody>
          <a:bodyPr/>
          <a:lstStyle/>
          <a:p>
            <a:endParaRPr lang="es-PE" dirty="0"/>
          </a:p>
        </p:txBody>
      </p:sp>
      <p:sp>
        <p:nvSpPr>
          <p:cNvPr id="7" name="Marcador de número de diapositiva 6">
            <a:extLst>
              <a:ext uri="{FF2B5EF4-FFF2-40B4-BE49-F238E27FC236}">
                <a16:creationId xmlns:a16="http://schemas.microsoft.com/office/drawing/2014/main" xmlns="" id="{CE50832C-AB70-4EB1-BDAB-17D5A6216F63}"/>
              </a:ext>
            </a:extLst>
          </p:cNvPr>
          <p:cNvSpPr>
            <a:spLocks noGrp="1"/>
          </p:cNvSpPr>
          <p:nvPr>
            <p:ph type="sldNum" sz="quarter" idx="12"/>
          </p:nvPr>
        </p:nvSpPr>
        <p:spPr/>
        <p:txBody>
          <a:bodyPr/>
          <a:lstStyle/>
          <a:p>
            <a:fld id="{4524E94E-700A-47BD-AABF-8B6D12F4F9F4}" type="slidenum">
              <a:rPr lang="es-PE" smtClean="0"/>
              <a:t>‹Nº›</a:t>
            </a:fld>
            <a:endParaRPr lang="es-PE" dirty="0"/>
          </a:p>
        </p:txBody>
      </p:sp>
    </p:spTree>
    <p:extLst>
      <p:ext uri="{BB962C8B-B14F-4D97-AF65-F5344CB8AC3E}">
        <p14:creationId xmlns:p14="http://schemas.microsoft.com/office/powerpoint/2010/main" val="571382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8B338737-7653-4117-BC6B-EC16927876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xmlns="" id="{F5145C0E-11C0-4B5E-924D-BC53FE3443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xmlns="" id="{FD8EC379-9357-4F76-B45D-B6043AAE83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7014E8-A7A3-41D6-BA97-5F4173BF3DAA}" type="datetimeFigureOut">
              <a:rPr lang="es-PE" smtClean="0"/>
              <a:t>29/05/2018</a:t>
            </a:fld>
            <a:endParaRPr lang="es-PE" dirty="0"/>
          </a:p>
        </p:txBody>
      </p:sp>
      <p:sp>
        <p:nvSpPr>
          <p:cNvPr id="5" name="Marcador de pie de página 4">
            <a:extLst>
              <a:ext uri="{FF2B5EF4-FFF2-40B4-BE49-F238E27FC236}">
                <a16:creationId xmlns:a16="http://schemas.microsoft.com/office/drawing/2014/main" xmlns="" id="{7585D96A-9A83-41D2-B8D5-9FF705AA25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dirty="0"/>
          </a:p>
        </p:txBody>
      </p:sp>
      <p:sp>
        <p:nvSpPr>
          <p:cNvPr id="6" name="Marcador de número de diapositiva 5">
            <a:extLst>
              <a:ext uri="{FF2B5EF4-FFF2-40B4-BE49-F238E27FC236}">
                <a16:creationId xmlns:a16="http://schemas.microsoft.com/office/drawing/2014/main" xmlns="" id="{86CCB175-751D-4693-944A-855FC7B75E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4E94E-700A-47BD-AABF-8B6D12F4F9F4}" type="slidenum">
              <a:rPr lang="es-PE" smtClean="0"/>
              <a:t>‹Nº›</a:t>
            </a:fld>
            <a:endParaRPr lang="es-PE" dirty="0"/>
          </a:p>
        </p:txBody>
      </p:sp>
    </p:spTree>
    <p:extLst>
      <p:ext uri="{BB962C8B-B14F-4D97-AF65-F5344CB8AC3E}">
        <p14:creationId xmlns:p14="http://schemas.microsoft.com/office/powerpoint/2010/main" val="1933813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png"/><Relationship Id="rId7" Type="http://schemas.openxmlformats.org/officeDocument/2006/relationships/image" Target="../media/image20.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jpeg"/><Relationship Id="rId5" Type="http://schemas.microsoft.com/office/2007/relationships/hdphoto" Target="../media/hdphoto1.wdp"/><Relationship Id="rId10" Type="http://schemas.openxmlformats.org/officeDocument/2006/relationships/image" Target="../media/image23.jpeg"/><Relationship Id="rId4" Type="http://schemas.openxmlformats.org/officeDocument/2006/relationships/image" Target="../media/image3.png"/><Relationship Id="rId9"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6.png"/><Relationship Id="rId5" Type="http://schemas.microsoft.com/office/2007/relationships/hdphoto" Target="../media/hdphoto1.wdp"/><Relationship Id="rId10"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png"/><Relationship Id="rId4" Type="http://schemas.microsoft.com/office/2007/relationships/hdphoto" Target="../media/hdphoto1.wdp"/><Relationship Id="rId9"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8.jpeg"/><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jpeg"/><Relationship Id="rId7"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6.png"/><Relationship Id="rId5" Type="http://schemas.openxmlformats.org/officeDocument/2006/relationships/image" Target="../media/image14.png"/><Relationship Id="rId10" Type="http://schemas.microsoft.com/office/2007/relationships/hdphoto" Target="../media/hdphoto2.wdp"/><Relationship Id="rId4" Type="http://schemas.openxmlformats.org/officeDocument/2006/relationships/image" Target="../media/image13.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xmlns="" id="{0CA52FA5-6550-4A94-B541-9436DF4A7B5C}"/>
              </a:ext>
            </a:extLst>
          </p:cNvPr>
          <p:cNvPicPr>
            <a:picLocks noChangeArrowheads="1"/>
          </p:cNvPicPr>
          <p:nvPr/>
        </p:nvPicPr>
        <p:blipFill>
          <a:blip r:embed="rId2" cstate="print">
            <a:clrChange>
              <a:clrFrom>
                <a:srgbClr val="0808B5"/>
              </a:clrFrom>
              <a:clrTo>
                <a:srgbClr val="0808B5">
                  <a:alpha val="0"/>
                </a:srgbClr>
              </a:clrTo>
            </a:clrChange>
          </a:blip>
          <a:srcRect/>
          <a:stretch>
            <a:fillRect/>
          </a:stretch>
        </p:blipFill>
        <p:spPr bwMode="auto">
          <a:xfrm>
            <a:off x="3139788" y="1350181"/>
            <a:ext cx="2416372" cy="2431473"/>
          </a:xfrm>
          <a:prstGeom prst="rect">
            <a:avLst/>
          </a:prstGeom>
          <a:noFill/>
          <a:ln w="9525">
            <a:noFill/>
            <a:miter lim="800000"/>
            <a:headEnd/>
            <a:tailEnd/>
          </a:ln>
        </p:spPr>
      </p:pic>
      <p:pic>
        <p:nvPicPr>
          <p:cNvPr id="3" name="Imagen 2"/>
          <p:cNvPicPr>
            <a:picLocks noChangeAspect="1"/>
          </p:cNvPicPr>
          <p:nvPr/>
        </p:nvPicPr>
        <p:blipFill rotWithShape="1">
          <a:blip r:embed="rId3" cstate="print">
            <a:extLst>
              <a:ext uri="{28A0092B-C50C-407E-A947-70E740481C1C}">
                <a14:useLocalDpi xmlns:a14="http://schemas.microsoft.com/office/drawing/2010/main" val="0"/>
              </a:ext>
            </a:extLst>
          </a:blip>
          <a:srcRect l="14579" t="9096" r="14614" b="9972"/>
          <a:stretch/>
        </p:blipFill>
        <p:spPr>
          <a:xfrm>
            <a:off x="6635842" y="1276350"/>
            <a:ext cx="2313709" cy="2453549"/>
          </a:xfrm>
          <a:prstGeom prst="rect">
            <a:avLst/>
          </a:prstGeom>
        </p:spPr>
      </p:pic>
      <p:sp>
        <p:nvSpPr>
          <p:cNvPr id="9" name="CuadroTexto 8">
            <a:extLst>
              <a:ext uri="{FF2B5EF4-FFF2-40B4-BE49-F238E27FC236}">
                <a16:creationId xmlns:a16="http://schemas.microsoft.com/office/drawing/2014/main" xmlns="" id="{11C02D26-FBE7-42E4-AFE1-981929D6984D}"/>
              </a:ext>
            </a:extLst>
          </p:cNvPr>
          <p:cNvSpPr txBox="1"/>
          <p:nvPr/>
        </p:nvSpPr>
        <p:spPr>
          <a:xfrm>
            <a:off x="2673922" y="5963379"/>
            <a:ext cx="6899564" cy="369332"/>
          </a:xfrm>
          <a:prstGeom prst="rect">
            <a:avLst/>
          </a:prstGeom>
          <a:noFill/>
        </p:spPr>
        <p:txBody>
          <a:bodyPr wrap="square" rtlCol="0">
            <a:spAutoFit/>
          </a:bodyPr>
          <a:lstStyle/>
          <a:p>
            <a:pPr algn="ctr"/>
            <a:r>
              <a:rPr lang="es-PE" dirty="0">
                <a:latin typeface="Franklin Gothic Heavy" panose="020B0903020102020204" pitchFamily="34" charset="0"/>
              </a:rPr>
              <a:t>DIRECCIÓN DE METEOROLOGÍA AERONAUTICA</a:t>
            </a:r>
          </a:p>
        </p:txBody>
      </p:sp>
      <p:sp>
        <p:nvSpPr>
          <p:cNvPr id="6" name="Rectángulo: esquinas redondeadas 5">
            <a:extLst>
              <a:ext uri="{FF2B5EF4-FFF2-40B4-BE49-F238E27FC236}">
                <a16:creationId xmlns:a16="http://schemas.microsoft.com/office/drawing/2014/main" xmlns="" id="{56C80E8A-3DE0-42A4-9118-9E4610177ADB}"/>
              </a:ext>
            </a:extLst>
          </p:cNvPr>
          <p:cNvSpPr/>
          <p:nvPr/>
        </p:nvSpPr>
        <p:spPr>
          <a:xfrm>
            <a:off x="381000" y="4241679"/>
            <a:ext cx="11412044" cy="1111371"/>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600" dirty="0">
                <a:latin typeface="Franklin Gothic Heavy" panose="020B0903020102020204" pitchFamily="34" charset="0"/>
              </a:rPr>
              <a:t>RADAR METEOROLÓGICO PORTÁTIL TIPO DOPPLER</a:t>
            </a:r>
          </a:p>
        </p:txBody>
      </p:sp>
    </p:spTree>
    <p:extLst>
      <p:ext uri="{BB962C8B-B14F-4D97-AF65-F5344CB8AC3E}">
        <p14:creationId xmlns:p14="http://schemas.microsoft.com/office/powerpoint/2010/main" val="4207308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descr="Resultado de imagen para MAPA DEL PERU">
            <a:extLst>
              <a:ext uri="{FF2B5EF4-FFF2-40B4-BE49-F238E27FC236}">
                <a16:creationId xmlns:a16="http://schemas.microsoft.com/office/drawing/2014/main" xmlns="" id="{EFED8DFA-B35D-4B42-AE71-8AB1CB73B12E}"/>
              </a:ext>
            </a:extLst>
          </p:cNvPr>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7276" b="20790"/>
          <a:stretch/>
        </p:blipFill>
        <p:spPr bwMode="auto">
          <a:xfrm>
            <a:off x="-681587" y="0"/>
            <a:ext cx="1161036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a:extLst>
              <a:ext uri="{FF2B5EF4-FFF2-40B4-BE49-F238E27FC236}">
                <a16:creationId xmlns:a16="http://schemas.microsoft.com/office/drawing/2014/main" xmlns="" id="{8BAFB2A2-4713-42B2-9119-4E99D795AFEB}"/>
              </a:ext>
            </a:extLst>
          </p:cNvPr>
          <p:cNvPicPr>
            <a:picLocks noChangeArrowheads="1"/>
          </p:cNvPicPr>
          <p:nvPr/>
        </p:nvPicPr>
        <p:blipFill>
          <a:blip r:embed="rId3" cstate="print">
            <a:clrChange>
              <a:clrFrom>
                <a:srgbClr val="0808B5"/>
              </a:clrFrom>
              <a:clrTo>
                <a:srgbClr val="0808B5">
                  <a:alpha val="0"/>
                </a:srgbClr>
              </a:clrTo>
            </a:clrChange>
            <a:grayscl/>
          </a:blip>
          <a:srcRect/>
          <a:stretch>
            <a:fillRect/>
          </a:stretch>
        </p:blipFill>
        <p:spPr bwMode="auto">
          <a:xfrm>
            <a:off x="138545" y="83130"/>
            <a:ext cx="791897" cy="876040"/>
          </a:xfrm>
          <a:prstGeom prst="rect">
            <a:avLst/>
          </a:prstGeom>
          <a:noFill/>
          <a:ln w="9525">
            <a:noFill/>
            <a:miter lim="800000"/>
            <a:headEnd/>
            <a:tailEnd/>
          </a:ln>
        </p:spPr>
      </p:pic>
      <p:cxnSp>
        <p:nvCxnSpPr>
          <p:cNvPr id="3" name="Conector recto 2">
            <a:extLst>
              <a:ext uri="{FF2B5EF4-FFF2-40B4-BE49-F238E27FC236}">
                <a16:creationId xmlns:a16="http://schemas.microsoft.com/office/drawing/2014/main" xmlns="" id="{946047E7-1BBF-4725-91EC-73708B09A2D0}"/>
              </a:ext>
            </a:extLst>
          </p:cNvPr>
          <p:cNvCxnSpPr/>
          <p:nvPr/>
        </p:nvCxnSpPr>
        <p:spPr>
          <a:xfrm>
            <a:off x="0" y="1066803"/>
            <a:ext cx="12192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xmlns="" id="{20ED2A30-E2AC-4E60-89D0-99BA7B98C996}"/>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4579" t="9096" r="14614" b="9972"/>
          <a:stretch/>
        </p:blipFill>
        <p:spPr>
          <a:xfrm>
            <a:off x="11284014" y="113177"/>
            <a:ext cx="769441" cy="815946"/>
          </a:xfrm>
          <a:prstGeom prst="rect">
            <a:avLst/>
          </a:prstGeom>
        </p:spPr>
      </p:pic>
      <p:sp>
        <p:nvSpPr>
          <p:cNvPr id="32" name="CuadroTexto 31">
            <a:extLst>
              <a:ext uri="{FF2B5EF4-FFF2-40B4-BE49-F238E27FC236}">
                <a16:creationId xmlns:a16="http://schemas.microsoft.com/office/drawing/2014/main" xmlns="" id="{21DE12BC-66ED-4984-ADC6-D90AA5307E72}"/>
              </a:ext>
            </a:extLst>
          </p:cNvPr>
          <p:cNvSpPr txBox="1"/>
          <p:nvPr/>
        </p:nvSpPr>
        <p:spPr>
          <a:xfrm>
            <a:off x="1167555" y="249862"/>
            <a:ext cx="10401649" cy="646331"/>
          </a:xfrm>
          <a:prstGeom prst="rect">
            <a:avLst/>
          </a:prstGeom>
          <a:noFill/>
        </p:spPr>
        <p:txBody>
          <a:bodyPr wrap="square" rtlCol="0">
            <a:spAutoFit/>
          </a:bodyPr>
          <a:lstStyle/>
          <a:p>
            <a:r>
              <a:rPr lang="es-ES" sz="3600" b="1" dirty="0">
                <a:latin typeface="Franklin Gothic Demi Cond" panose="020B0706030402020204" pitchFamily="34" charset="0"/>
              </a:rPr>
              <a:t>BENEFICIOS – DEFENSA</a:t>
            </a:r>
          </a:p>
        </p:txBody>
      </p:sp>
      <p:pic>
        <p:nvPicPr>
          <p:cNvPr id="16" name="Imagen 15">
            <a:extLst>
              <a:ext uri="{FF2B5EF4-FFF2-40B4-BE49-F238E27FC236}">
                <a16:creationId xmlns:a16="http://schemas.microsoft.com/office/drawing/2014/main" xmlns="" id="{5E705EBD-BF49-411A-ACF0-F22DF6C846E9}"/>
              </a:ext>
            </a:extLst>
          </p:cNvPr>
          <p:cNvPicPr>
            <a:picLocks noChangeAspect="1"/>
          </p:cNvPicPr>
          <p:nvPr/>
        </p:nvPicPr>
        <p:blipFill>
          <a:blip r:embed="rId6"/>
          <a:stretch>
            <a:fillRect/>
          </a:stretch>
        </p:blipFill>
        <p:spPr>
          <a:xfrm>
            <a:off x="3559820" y="2818686"/>
            <a:ext cx="3790268" cy="2665625"/>
          </a:xfrm>
          <a:prstGeom prst="rect">
            <a:avLst/>
          </a:prstGeom>
        </p:spPr>
      </p:pic>
      <p:pic>
        <p:nvPicPr>
          <p:cNvPr id="5122" name="Picture 2" descr="Resultado de imagen para helicÃ³ptero VRAEM">
            <a:extLst>
              <a:ext uri="{FF2B5EF4-FFF2-40B4-BE49-F238E27FC236}">
                <a16:creationId xmlns:a16="http://schemas.microsoft.com/office/drawing/2014/main" xmlns="" id="{522651EB-41D2-4001-BECD-BC4629B9C75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995"/>
          <a:stretch/>
        </p:blipFill>
        <p:spPr bwMode="auto">
          <a:xfrm>
            <a:off x="102193" y="2397182"/>
            <a:ext cx="1543050" cy="105826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sultado de imagen para helicÃ³ptero VRAEM">
            <a:extLst>
              <a:ext uri="{FF2B5EF4-FFF2-40B4-BE49-F238E27FC236}">
                <a16:creationId xmlns:a16="http://schemas.microsoft.com/office/drawing/2014/main" xmlns="" id="{263455F3-A743-4A91-99CF-26F7DBABCA3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46134" y="1364886"/>
            <a:ext cx="1514572" cy="124823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xmlns="" id="{E6174D67-BE7A-4FE0-9287-70794BB98F24}"/>
              </a:ext>
            </a:extLst>
          </p:cNvPr>
          <p:cNvSpPr txBox="1"/>
          <p:nvPr/>
        </p:nvSpPr>
        <p:spPr>
          <a:xfrm>
            <a:off x="1105733" y="1885686"/>
            <a:ext cx="3033051" cy="1569660"/>
          </a:xfrm>
          <a:prstGeom prst="rect">
            <a:avLst/>
          </a:prstGeom>
          <a:noFill/>
        </p:spPr>
        <p:txBody>
          <a:bodyPr wrap="square" rtlCol="0">
            <a:spAutoFit/>
          </a:bodyPr>
          <a:lstStyle/>
          <a:p>
            <a:pPr algn="ctr"/>
            <a:r>
              <a:rPr lang="es-PE" sz="2400" dirty="0">
                <a:latin typeface="Arial Narrow" panose="020B0606020202030204" pitchFamily="34" charset="0"/>
              </a:rPr>
              <a:t>Precisión de información meteorológica para operaciones aéreas contra narco-terrorismo</a:t>
            </a:r>
          </a:p>
        </p:txBody>
      </p:sp>
      <p:pic>
        <p:nvPicPr>
          <p:cNvPr id="5126" name="Picture 6" descr="Resultado de imagen para HERCULES fap">
            <a:extLst>
              <a:ext uri="{FF2B5EF4-FFF2-40B4-BE49-F238E27FC236}">
                <a16:creationId xmlns:a16="http://schemas.microsoft.com/office/drawing/2014/main" xmlns="" id="{26AC6657-4FD2-4780-8D5E-95139F517A7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4498" b="12222"/>
          <a:stretch/>
        </p:blipFill>
        <p:spPr bwMode="auto">
          <a:xfrm>
            <a:off x="81290" y="5182103"/>
            <a:ext cx="2130900" cy="1171141"/>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xmlns="" id="{79EAEE51-5AB9-45C5-91ED-D68552FF216A}"/>
              </a:ext>
            </a:extLst>
          </p:cNvPr>
          <p:cNvSpPr txBox="1"/>
          <p:nvPr/>
        </p:nvSpPr>
        <p:spPr>
          <a:xfrm>
            <a:off x="1645243" y="4578020"/>
            <a:ext cx="2533650" cy="1569660"/>
          </a:xfrm>
          <a:prstGeom prst="rect">
            <a:avLst/>
          </a:prstGeom>
          <a:noFill/>
        </p:spPr>
        <p:txBody>
          <a:bodyPr wrap="square" rtlCol="0">
            <a:spAutoFit/>
          </a:bodyPr>
          <a:lstStyle>
            <a:defPPr>
              <a:defRPr lang="es-PE"/>
            </a:defPPr>
            <a:lvl1pPr algn="ctr">
              <a:defRPr sz="2400">
                <a:latin typeface="Arial Narrow" panose="020B0606020202030204" pitchFamily="34" charset="0"/>
              </a:defRPr>
            </a:lvl1pPr>
          </a:lstStyle>
          <a:p>
            <a:r>
              <a:rPr lang="es-PE" dirty="0"/>
              <a:t>Eficiencia uso de medios aéreos para transporte logístico y prioridades</a:t>
            </a:r>
          </a:p>
        </p:txBody>
      </p:sp>
      <p:pic>
        <p:nvPicPr>
          <p:cNvPr id="5128" name="Picture 8" descr="Resultado de imagen para inundaciones">
            <a:extLst>
              <a:ext uri="{FF2B5EF4-FFF2-40B4-BE49-F238E27FC236}">
                <a16:creationId xmlns:a16="http://schemas.microsoft.com/office/drawing/2014/main" xmlns="" id="{E5AD1A80-1EC3-4763-8EE4-F41FCC3AA6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39291" y="1449789"/>
            <a:ext cx="2314139" cy="1220727"/>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xmlns="" id="{F90D9D4D-5F07-4C54-A36C-0856656A5D49}"/>
              </a:ext>
            </a:extLst>
          </p:cNvPr>
          <p:cNvSpPr txBox="1"/>
          <p:nvPr/>
        </p:nvSpPr>
        <p:spPr>
          <a:xfrm>
            <a:off x="6301813" y="1501406"/>
            <a:ext cx="3238501" cy="1569660"/>
          </a:xfrm>
          <a:prstGeom prst="rect">
            <a:avLst/>
          </a:prstGeom>
          <a:noFill/>
        </p:spPr>
        <p:txBody>
          <a:bodyPr wrap="square" rtlCol="0">
            <a:spAutoFit/>
          </a:bodyPr>
          <a:lstStyle>
            <a:defPPr>
              <a:defRPr lang="es-PE"/>
            </a:defPPr>
            <a:lvl1pPr algn="ctr">
              <a:defRPr sz="2400">
                <a:latin typeface="Arial Narrow" panose="020B0606020202030204" pitchFamily="34" charset="0"/>
              </a:defRPr>
            </a:lvl1pPr>
          </a:lstStyle>
          <a:p>
            <a:r>
              <a:rPr lang="es-PE" dirty="0"/>
              <a:t>Anticipación para incidencias meteorológicas de muy corto plazo (lluvias intensas)</a:t>
            </a:r>
          </a:p>
        </p:txBody>
      </p:sp>
      <p:pic>
        <p:nvPicPr>
          <p:cNvPr id="5130" name="Picture 10" descr="Resultado de imagen para estudios meteorologicos">
            <a:extLst>
              <a:ext uri="{FF2B5EF4-FFF2-40B4-BE49-F238E27FC236}">
                <a16:creationId xmlns:a16="http://schemas.microsoft.com/office/drawing/2014/main" xmlns="" id="{F5822451-01DE-4E21-AE84-EF55BF7DFA6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00335" y="4980316"/>
            <a:ext cx="2353882" cy="1473491"/>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xmlns="" id="{5DCCB650-F4AD-4D6A-B319-69B55E33F028}"/>
              </a:ext>
            </a:extLst>
          </p:cNvPr>
          <p:cNvSpPr txBox="1"/>
          <p:nvPr/>
        </p:nvSpPr>
        <p:spPr>
          <a:xfrm>
            <a:off x="6890324" y="4253675"/>
            <a:ext cx="2681694" cy="1938992"/>
          </a:xfrm>
          <a:prstGeom prst="rect">
            <a:avLst/>
          </a:prstGeom>
          <a:noFill/>
        </p:spPr>
        <p:txBody>
          <a:bodyPr wrap="square" rtlCol="0">
            <a:spAutoFit/>
          </a:bodyPr>
          <a:lstStyle>
            <a:defPPr>
              <a:defRPr lang="es-PE"/>
            </a:defPPr>
            <a:lvl1pPr algn="ctr">
              <a:defRPr sz="2400">
                <a:latin typeface="Arial Narrow" panose="020B0606020202030204" pitchFamily="34" charset="0"/>
              </a:defRPr>
            </a:lvl1pPr>
          </a:lstStyle>
          <a:p>
            <a:r>
              <a:rPr lang="es-PE" dirty="0"/>
              <a:t>Incremento de DATA para implementación de estudios sobre fenómenos atmosféricos</a:t>
            </a:r>
          </a:p>
        </p:txBody>
      </p:sp>
    </p:spTree>
    <p:extLst>
      <p:ext uri="{BB962C8B-B14F-4D97-AF65-F5344CB8AC3E}">
        <p14:creationId xmlns:p14="http://schemas.microsoft.com/office/powerpoint/2010/main" val="1231312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Resultado de imagen para MAPA DEL PERU">
            <a:extLst>
              <a:ext uri="{FF2B5EF4-FFF2-40B4-BE49-F238E27FC236}">
                <a16:creationId xmlns:a16="http://schemas.microsoft.com/office/drawing/2014/main" xmlns="" id="{7DC0F73A-65F5-4557-A213-944196CE5C12}"/>
              </a:ext>
            </a:extLst>
          </p:cNvPr>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7276" b="20790"/>
          <a:stretch/>
        </p:blipFill>
        <p:spPr bwMode="auto">
          <a:xfrm>
            <a:off x="-681587" y="0"/>
            <a:ext cx="1161036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a:extLst>
              <a:ext uri="{FF2B5EF4-FFF2-40B4-BE49-F238E27FC236}">
                <a16:creationId xmlns:a16="http://schemas.microsoft.com/office/drawing/2014/main" xmlns="" id="{8BAFB2A2-4713-42B2-9119-4E99D795AFEB}"/>
              </a:ext>
            </a:extLst>
          </p:cNvPr>
          <p:cNvPicPr>
            <a:picLocks noChangeArrowheads="1"/>
          </p:cNvPicPr>
          <p:nvPr/>
        </p:nvPicPr>
        <p:blipFill>
          <a:blip r:embed="rId3" cstate="print">
            <a:clrChange>
              <a:clrFrom>
                <a:srgbClr val="0808B5"/>
              </a:clrFrom>
              <a:clrTo>
                <a:srgbClr val="0808B5">
                  <a:alpha val="0"/>
                </a:srgbClr>
              </a:clrTo>
            </a:clrChange>
            <a:grayscl/>
          </a:blip>
          <a:srcRect/>
          <a:stretch>
            <a:fillRect/>
          </a:stretch>
        </p:blipFill>
        <p:spPr bwMode="auto">
          <a:xfrm>
            <a:off x="138545" y="83130"/>
            <a:ext cx="791897" cy="876040"/>
          </a:xfrm>
          <a:prstGeom prst="rect">
            <a:avLst/>
          </a:prstGeom>
          <a:noFill/>
          <a:ln w="9525">
            <a:noFill/>
            <a:miter lim="800000"/>
            <a:headEnd/>
            <a:tailEnd/>
          </a:ln>
        </p:spPr>
      </p:pic>
      <p:cxnSp>
        <p:nvCxnSpPr>
          <p:cNvPr id="3" name="Conector recto 2">
            <a:extLst>
              <a:ext uri="{FF2B5EF4-FFF2-40B4-BE49-F238E27FC236}">
                <a16:creationId xmlns:a16="http://schemas.microsoft.com/office/drawing/2014/main" xmlns="" id="{946047E7-1BBF-4725-91EC-73708B09A2D0}"/>
              </a:ext>
            </a:extLst>
          </p:cNvPr>
          <p:cNvCxnSpPr/>
          <p:nvPr/>
        </p:nvCxnSpPr>
        <p:spPr>
          <a:xfrm>
            <a:off x="0" y="1066803"/>
            <a:ext cx="12192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xmlns="" id="{20ED2A30-E2AC-4E60-89D0-99BA7B98C996}"/>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4579" t="9096" r="14614" b="9972"/>
          <a:stretch/>
        </p:blipFill>
        <p:spPr>
          <a:xfrm>
            <a:off x="11284014" y="113177"/>
            <a:ext cx="769441" cy="815946"/>
          </a:xfrm>
          <a:prstGeom prst="rect">
            <a:avLst/>
          </a:prstGeom>
        </p:spPr>
      </p:pic>
      <p:sp>
        <p:nvSpPr>
          <p:cNvPr id="32" name="CuadroTexto 31">
            <a:extLst>
              <a:ext uri="{FF2B5EF4-FFF2-40B4-BE49-F238E27FC236}">
                <a16:creationId xmlns:a16="http://schemas.microsoft.com/office/drawing/2014/main" xmlns="" id="{21DE12BC-66ED-4984-ADC6-D90AA5307E72}"/>
              </a:ext>
            </a:extLst>
          </p:cNvPr>
          <p:cNvSpPr txBox="1"/>
          <p:nvPr/>
        </p:nvSpPr>
        <p:spPr>
          <a:xfrm>
            <a:off x="1167555" y="249862"/>
            <a:ext cx="10401649" cy="646331"/>
          </a:xfrm>
          <a:prstGeom prst="rect">
            <a:avLst/>
          </a:prstGeom>
          <a:noFill/>
        </p:spPr>
        <p:txBody>
          <a:bodyPr wrap="square" rtlCol="0">
            <a:spAutoFit/>
          </a:bodyPr>
          <a:lstStyle/>
          <a:p>
            <a:r>
              <a:rPr lang="es-ES" sz="3600" b="1" dirty="0">
                <a:latin typeface="Franklin Gothic Demi Cond" panose="020B0706030402020204" pitchFamily="34" charset="0"/>
              </a:rPr>
              <a:t>BENEFICIOS - OTROS</a:t>
            </a:r>
          </a:p>
        </p:txBody>
      </p:sp>
      <p:grpSp>
        <p:nvGrpSpPr>
          <p:cNvPr id="7" name="Grupo 6">
            <a:extLst>
              <a:ext uri="{FF2B5EF4-FFF2-40B4-BE49-F238E27FC236}">
                <a16:creationId xmlns:a16="http://schemas.microsoft.com/office/drawing/2014/main" xmlns="" id="{94D09039-B59D-4A52-9AF2-38B9ED79CC45}"/>
              </a:ext>
            </a:extLst>
          </p:cNvPr>
          <p:cNvGrpSpPr/>
          <p:nvPr/>
        </p:nvGrpSpPr>
        <p:grpSpPr>
          <a:xfrm>
            <a:off x="5490336" y="3525349"/>
            <a:ext cx="300011" cy="1255789"/>
            <a:chOff x="4162432" y="3996874"/>
            <a:chExt cx="300011" cy="1255789"/>
          </a:xfrm>
        </p:grpSpPr>
        <p:sp>
          <p:nvSpPr>
            <p:cNvPr id="20" name="Diagrama de flujo: retraso 19">
              <a:extLst>
                <a:ext uri="{FF2B5EF4-FFF2-40B4-BE49-F238E27FC236}">
                  <a16:creationId xmlns:a16="http://schemas.microsoft.com/office/drawing/2014/main" xmlns="" id="{7A67440B-B024-458A-98C5-FD372CD23C91}"/>
                </a:ext>
              </a:extLst>
            </p:cNvPr>
            <p:cNvSpPr/>
            <p:nvPr/>
          </p:nvSpPr>
          <p:spPr>
            <a:xfrm rot="16200000">
              <a:off x="4001597" y="4157709"/>
              <a:ext cx="621681" cy="300011"/>
            </a:xfrm>
            <a:prstGeom prst="flowChartDelay">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Rectángulo 20">
              <a:extLst>
                <a:ext uri="{FF2B5EF4-FFF2-40B4-BE49-F238E27FC236}">
                  <a16:creationId xmlns:a16="http://schemas.microsoft.com/office/drawing/2014/main" xmlns="" id="{BE4B78F2-75C1-4944-83FC-0898F6B954D3}"/>
                </a:ext>
              </a:extLst>
            </p:cNvPr>
            <p:cNvSpPr/>
            <p:nvPr/>
          </p:nvSpPr>
          <p:spPr>
            <a:xfrm>
              <a:off x="4285765" y="4624911"/>
              <a:ext cx="53345" cy="627752"/>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
        <p:nvSpPr>
          <p:cNvPr id="8" name="Rectángulo: esquinas redondeadas 7">
            <a:extLst>
              <a:ext uri="{FF2B5EF4-FFF2-40B4-BE49-F238E27FC236}">
                <a16:creationId xmlns:a16="http://schemas.microsoft.com/office/drawing/2014/main" xmlns="" id="{9B18754F-3A9C-4565-8FBE-F5DEBCE3ED9C}"/>
              </a:ext>
            </a:extLst>
          </p:cNvPr>
          <p:cNvSpPr/>
          <p:nvPr/>
        </p:nvSpPr>
        <p:spPr>
          <a:xfrm>
            <a:off x="805295" y="1702123"/>
            <a:ext cx="3442494" cy="1403027"/>
          </a:xfrm>
          <a:prstGeom prst="roundRect">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800" dirty="0">
                <a:latin typeface="Franklin Gothic Medium Cond" panose="020B0606030402020204" pitchFamily="34" charset="0"/>
              </a:rPr>
              <a:t>GEOLOGÍA</a:t>
            </a:r>
          </a:p>
          <a:p>
            <a:pPr algn="ctr"/>
            <a:r>
              <a:rPr lang="es-PE" sz="2800" dirty="0">
                <a:latin typeface="Franklin Gothic Medium Cond" panose="020B0606030402020204" pitchFamily="34" charset="0"/>
              </a:rPr>
              <a:t>Evaluación potencial de recursos hídricos</a:t>
            </a:r>
          </a:p>
        </p:txBody>
      </p:sp>
      <p:sp>
        <p:nvSpPr>
          <p:cNvPr id="22" name="Rectángulo: esquinas redondeadas 21">
            <a:extLst>
              <a:ext uri="{FF2B5EF4-FFF2-40B4-BE49-F238E27FC236}">
                <a16:creationId xmlns:a16="http://schemas.microsoft.com/office/drawing/2014/main" xmlns="" id="{14302A3D-26EE-4A44-9699-09295E692CA6}"/>
              </a:ext>
            </a:extLst>
          </p:cNvPr>
          <p:cNvSpPr/>
          <p:nvPr/>
        </p:nvSpPr>
        <p:spPr>
          <a:xfrm>
            <a:off x="666750" y="4428055"/>
            <a:ext cx="3442494" cy="1849877"/>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800" dirty="0">
                <a:latin typeface="Franklin Gothic Medium Cond" panose="020B0606030402020204" pitchFamily="34" charset="0"/>
              </a:rPr>
              <a:t>AGRICULTURA</a:t>
            </a:r>
          </a:p>
          <a:p>
            <a:pPr algn="ctr"/>
            <a:r>
              <a:rPr lang="es-PE" sz="2800" dirty="0">
                <a:latin typeface="Franklin Gothic Medium Cond" panose="020B0606030402020204" pitchFamily="34" charset="0"/>
              </a:rPr>
              <a:t>Planeamiento y monitoreo agrícola</a:t>
            </a:r>
          </a:p>
        </p:txBody>
      </p:sp>
      <p:sp>
        <p:nvSpPr>
          <p:cNvPr id="23" name="Rectángulo: esquinas redondeadas 22">
            <a:extLst>
              <a:ext uri="{FF2B5EF4-FFF2-40B4-BE49-F238E27FC236}">
                <a16:creationId xmlns:a16="http://schemas.microsoft.com/office/drawing/2014/main" xmlns="" id="{1A18EE56-EF8C-4AC5-9543-733ACAEBCEB9}"/>
              </a:ext>
            </a:extLst>
          </p:cNvPr>
          <p:cNvSpPr/>
          <p:nvPr/>
        </p:nvSpPr>
        <p:spPr>
          <a:xfrm>
            <a:off x="7035129" y="1639147"/>
            <a:ext cx="3442493" cy="146600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800" dirty="0">
                <a:solidFill>
                  <a:schemeClr val="tx1"/>
                </a:solidFill>
                <a:latin typeface="Franklin Gothic Medium Cond" panose="020B0606030402020204" pitchFamily="34" charset="0"/>
              </a:rPr>
              <a:t>HIDROLOGÍA</a:t>
            </a:r>
          </a:p>
          <a:p>
            <a:pPr algn="ctr"/>
            <a:r>
              <a:rPr lang="es-PE" sz="2800" dirty="0">
                <a:solidFill>
                  <a:schemeClr val="tx1"/>
                </a:solidFill>
                <a:latin typeface="Franklin Gothic Medium Cond" panose="020B0606030402020204" pitchFamily="34" charset="0"/>
              </a:rPr>
              <a:t>Detección de la humedad del suelo</a:t>
            </a:r>
          </a:p>
        </p:txBody>
      </p:sp>
      <p:sp>
        <p:nvSpPr>
          <p:cNvPr id="24" name="Rectángulo: esquinas redondeadas 23">
            <a:extLst>
              <a:ext uri="{FF2B5EF4-FFF2-40B4-BE49-F238E27FC236}">
                <a16:creationId xmlns:a16="http://schemas.microsoft.com/office/drawing/2014/main" xmlns="" id="{0563E767-7E2B-4D92-A4C9-89054D999AD7}"/>
              </a:ext>
            </a:extLst>
          </p:cNvPr>
          <p:cNvSpPr/>
          <p:nvPr/>
        </p:nvSpPr>
        <p:spPr>
          <a:xfrm>
            <a:off x="6910026" y="4434411"/>
            <a:ext cx="3442493" cy="184987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800" dirty="0">
                <a:latin typeface="Franklin Gothic Medium Cond" panose="020B0606030402020204" pitchFamily="34" charset="0"/>
              </a:rPr>
              <a:t>MEDIO AMBIENTE</a:t>
            </a:r>
          </a:p>
          <a:p>
            <a:pPr algn="ctr"/>
            <a:r>
              <a:rPr lang="es-PE" sz="2800" dirty="0">
                <a:latin typeface="Franklin Gothic Medium Cond" panose="020B0606030402020204" pitchFamily="34" charset="0"/>
              </a:rPr>
              <a:t>Planeamiento y monitoreo ambiental</a:t>
            </a:r>
          </a:p>
        </p:txBody>
      </p:sp>
      <p:sp>
        <p:nvSpPr>
          <p:cNvPr id="9" name="Flecha: a la derecha 8">
            <a:extLst>
              <a:ext uri="{FF2B5EF4-FFF2-40B4-BE49-F238E27FC236}">
                <a16:creationId xmlns:a16="http://schemas.microsoft.com/office/drawing/2014/main" xmlns="" id="{E18A7CCB-CA77-40FF-A696-2581721F5C91}"/>
              </a:ext>
            </a:extLst>
          </p:cNvPr>
          <p:cNvSpPr/>
          <p:nvPr/>
        </p:nvSpPr>
        <p:spPr>
          <a:xfrm rot="19031050">
            <a:off x="6369612" y="2143708"/>
            <a:ext cx="975459" cy="1849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Flecha: a la derecha 25">
            <a:extLst>
              <a:ext uri="{FF2B5EF4-FFF2-40B4-BE49-F238E27FC236}">
                <a16:creationId xmlns:a16="http://schemas.microsoft.com/office/drawing/2014/main" xmlns="" id="{EA64638B-23DC-4A1A-8BFD-6D54B212C560}"/>
              </a:ext>
            </a:extLst>
          </p:cNvPr>
          <p:cNvSpPr/>
          <p:nvPr/>
        </p:nvSpPr>
        <p:spPr>
          <a:xfrm rot="1989472">
            <a:off x="6275020" y="4428063"/>
            <a:ext cx="975459" cy="1849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7" name="Flecha: a la derecha 26">
            <a:extLst>
              <a:ext uri="{FF2B5EF4-FFF2-40B4-BE49-F238E27FC236}">
                <a16:creationId xmlns:a16="http://schemas.microsoft.com/office/drawing/2014/main" xmlns="" id="{6292E357-ADC3-4449-AA33-B830B4CA65DC}"/>
              </a:ext>
            </a:extLst>
          </p:cNvPr>
          <p:cNvSpPr/>
          <p:nvPr/>
        </p:nvSpPr>
        <p:spPr>
          <a:xfrm rot="12532782">
            <a:off x="3840659" y="2146821"/>
            <a:ext cx="975459" cy="1849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9" name="Flecha: a la derecha 28">
            <a:extLst>
              <a:ext uri="{FF2B5EF4-FFF2-40B4-BE49-F238E27FC236}">
                <a16:creationId xmlns:a16="http://schemas.microsoft.com/office/drawing/2014/main" xmlns="" id="{032CF2FB-A3F3-4331-9D92-D7CCC5C43396}"/>
              </a:ext>
            </a:extLst>
          </p:cNvPr>
          <p:cNvSpPr/>
          <p:nvPr/>
        </p:nvSpPr>
        <p:spPr>
          <a:xfrm rot="8136302">
            <a:off x="3997811" y="4266452"/>
            <a:ext cx="975459" cy="1849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740638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xmlns="" id="{9A99B771-E419-4DEC-9F85-094F1C021A42}"/>
              </a:ext>
            </a:extLst>
          </p:cNvPr>
          <p:cNvPicPr>
            <a:picLocks noChangeArrowheads="1"/>
          </p:cNvPicPr>
          <p:nvPr/>
        </p:nvPicPr>
        <p:blipFill>
          <a:blip r:embed="rId2" cstate="print">
            <a:clrChange>
              <a:clrFrom>
                <a:srgbClr val="0808B5"/>
              </a:clrFrom>
              <a:clrTo>
                <a:srgbClr val="0808B5">
                  <a:alpha val="0"/>
                </a:srgbClr>
              </a:clrTo>
            </a:clrChange>
            <a:grayscl/>
          </a:blip>
          <a:srcRect/>
          <a:stretch>
            <a:fillRect/>
          </a:stretch>
        </p:blipFill>
        <p:spPr bwMode="auto">
          <a:xfrm>
            <a:off x="138545" y="83130"/>
            <a:ext cx="791897" cy="876040"/>
          </a:xfrm>
          <a:prstGeom prst="rect">
            <a:avLst/>
          </a:prstGeom>
          <a:noFill/>
          <a:ln w="9525">
            <a:noFill/>
            <a:miter lim="800000"/>
            <a:headEnd/>
            <a:tailEnd/>
          </a:ln>
        </p:spPr>
      </p:pic>
      <p:cxnSp>
        <p:nvCxnSpPr>
          <p:cNvPr id="7" name="Conector recto 6">
            <a:extLst>
              <a:ext uri="{FF2B5EF4-FFF2-40B4-BE49-F238E27FC236}">
                <a16:creationId xmlns:a16="http://schemas.microsoft.com/office/drawing/2014/main" xmlns="" id="{5476D7C7-2742-4730-8D69-8AB15459030B}"/>
              </a:ext>
            </a:extLst>
          </p:cNvPr>
          <p:cNvCxnSpPr/>
          <p:nvPr/>
        </p:nvCxnSpPr>
        <p:spPr>
          <a:xfrm>
            <a:off x="0" y="1066803"/>
            <a:ext cx="12192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xmlns="" id="{816E1E45-EB50-49D8-B963-B8D44129818E}"/>
              </a:ext>
            </a:extLst>
          </p:cNvPr>
          <p:cNvSpPr txBox="1"/>
          <p:nvPr/>
        </p:nvSpPr>
        <p:spPr>
          <a:xfrm>
            <a:off x="1167555" y="154612"/>
            <a:ext cx="10401649" cy="646331"/>
          </a:xfrm>
          <a:prstGeom prst="rect">
            <a:avLst/>
          </a:prstGeom>
          <a:noFill/>
        </p:spPr>
        <p:txBody>
          <a:bodyPr wrap="square" rtlCol="0">
            <a:spAutoFit/>
          </a:bodyPr>
          <a:lstStyle/>
          <a:p>
            <a:r>
              <a:rPr lang="es-ES" sz="3600" b="1" dirty="0">
                <a:latin typeface="Franklin Gothic Demi Cond" panose="020B0706030402020204" pitchFamily="34" charset="0"/>
              </a:rPr>
              <a:t>GRAFOANÁLISIS</a:t>
            </a:r>
          </a:p>
        </p:txBody>
      </p:sp>
      <p:pic>
        <p:nvPicPr>
          <p:cNvPr id="9" name="Imagen 8">
            <a:extLst>
              <a:ext uri="{FF2B5EF4-FFF2-40B4-BE49-F238E27FC236}">
                <a16:creationId xmlns:a16="http://schemas.microsoft.com/office/drawing/2014/main" xmlns="" id="{2AA2E1C2-421B-4345-8090-1715AA89BBD5}"/>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4579" t="9096" r="14614" b="9972"/>
          <a:stretch/>
        </p:blipFill>
        <p:spPr>
          <a:xfrm>
            <a:off x="11284014" y="113177"/>
            <a:ext cx="769441" cy="815946"/>
          </a:xfrm>
          <a:prstGeom prst="rect">
            <a:avLst/>
          </a:prstGeom>
        </p:spPr>
      </p:pic>
      <p:sp>
        <p:nvSpPr>
          <p:cNvPr id="13" name="Elipse 12">
            <a:extLst>
              <a:ext uri="{FF2B5EF4-FFF2-40B4-BE49-F238E27FC236}">
                <a16:creationId xmlns:a16="http://schemas.microsoft.com/office/drawing/2014/main" xmlns="" id="{B2B77FC8-5D78-4F32-9B97-57D59DB65E19}"/>
              </a:ext>
            </a:extLst>
          </p:cNvPr>
          <p:cNvSpPr/>
          <p:nvPr/>
        </p:nvSpPr>
        <p:spPr>
          <a:xfrm>
            <a:off x="3601453" y="3437907"/>
            <a:ext cx="417095" cy="385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4" name="CuadroTexto 13">
            <a:extLst>
              <a:ext uri="{FF2B5EF4-FFF2-40B4-BE49-F238E27FC236}">
                <a16:creationId xmlns:a16="http://schemas.microsoft.com/office/drawing/2014/main" xmlns="" id="{2C3D3E3B-2A1D-42E0-B739-7E049172B0B4}"/>
              </a:ext>
            </a:extLst>
          </p:cNvPr>
          <p:cNvSpPr txBox="1"/>
          <p:nvPr/>
        </p:nvSpPr>
        <p:spPr>
          <a:xfrm>
            <a:off x="3946358" y="3437907"/>
            <a:ext cx="1203158" cy="369332"/>
          </a:xfrm>
          <a:prstGeom prst="rect">
            <a:avLst/>
          </a:prstGeom>
          <a:noFill/>
        </p:spPr>
        <p:txBody>
          <a:bodyPr wrap="square" rtlCol="0">
            <a:spAutoFit/>
          </a:bodyPr>
          <a:lstStyle/>
          <a:p>
            <a:pPr algn="ctr"/>
            <a:r>
              <a:rPr lang="es-ES" dirty="0">
                <a:latin typeface="Franklin Gothic Demi Cond" panose="020B0706030402020204" pitchFamily="34" charset="0"/>
              </a:rPr>
              <a:t>TARAPOTO</a:t>
            </a:r>
            <a:endParaRPr lang="es-PE" dirty="0">
              <a:latin typeface="Franklin Gothic Demi Cond" panose="020B0706030402020204" pitchFamily="34" charset="0"/>
            </a:endParaRPr>
          </a:p>
        </p:txBody>
      </p:sp>
      <p:sp>
        <p:nvSpPr>
          <p:cNvPr id="15" name="Elipse 14">
            <a:extLst>
              <a:ext uri="{FF2B5EF4-FFF2-40B4-BE49-F238E27FC236}">
                <a16:creationId xmlns:a16="http://schemas.microsoft.com/office/drawing/2014/main" xmlns="" id="{06638D62-6FD5-430B-A795-8C6AAE8E04B4}"/>
              </a:ext>
            </a:extLst>
          </p:cNvPr>
          <p:cNvSpPr/>
          <p:nvPr/>
        </p:nvSpPr>
        <p:spPr>
          <a:xfrm>
            <a:off x="5024187" y="2215013"/>
            <a:ext cx="417095" cy="385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6" name="CuadroTexto 15">
            <a:extLst>
              <a:ext uri="{FF2B5EF4-FFF2-40B4-BE49-F238E27FC236}">
                <a16:creationId xmlns:a16="http://schemas.microsoft.com/office/drawing/2014/main" xmlns="" id="{C20ABF43-F6CE-48A9-B88C-F79B311E03DA}"/>
              </a:ext>
            </a:extLst>
          </p:cNvPr>
          <p:cNvSpPr txBox="1"/>
          <p:nvPr/>
        </p:nvSpPr>
        <p:spPr>
          <a:xfrm>
            <a:off x="5369092" y="2215013"/>
            <a:ext cx="1203158" cy="369332"/>
          </a:xfrm>
          <a:prstGeom prst="rect">
            <a:avLst/>
          </a:prstGeom>
          <a:noFill/>
        </p:spPr>
        <p:txBody>
          <a:bodyPr wrap="square" rtlCol="0">
            <a:spAutoFit/>
          </a:bodyPr>
          <a:lstStyle/>
          <a:p>
            <a:pPr algn="ctr"/>
            <a:r>
              <a:rPr lang="es-ES" dirty="0">
                <a:latin typeface="Franklin Gothic Demi Cond" panose="020B0706030402020204" pitchFamily="34" charset="0"/>
              </a:rPr>
              <a:t>IQUITOS</a:t>
            </a:r>
            <a:endParaRPr lang="es-PE" dirty="0">
              <a:latin typeface="Franklin Gothic Demi Cond" panose="020B0706030402020204" pitchFamily="34" charset="0"/>
            </a:endParaRPr>
          </a:p>
        </p:txBody>
      </p:sp>
      <p:sp>
        <p:nvSpPr>
          <p:cNvPr id="17" name="Elipse 16">
            <a:extLst>
              <a:ext uri="{FF2B5EF4-FFF2-40B4-BE49-F238E27FC236}">
                <a16:creationId xmlns:a16="http://schemas.microsoft.com/office/drawing/2014/main" xmlns="" id="{82F26ACF-BD9B-4398-9D31-94492990CC93}"/>
              </a:ext>
            </a:extLst>
          </p:cNvPr>
          <p:cNvSpPr/>
          <p:nvPr/>
        </p:nvSpPr>
        <p:spPr>
          <a:xfrm>
            <a:off x="3721864" y="5791197"/>
            <a:ext cx="417095" cy="385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CuadroTexto 17">
            <a:extLst>
              <a:ext uri="{FF2B5EF4-FFF2-40B4-BE49-F238E27FC236}">
                <a16:creationId xmlns:a16="http://schemas.microsoft.com/office/drawing/2014/main" xmlns="" id="{BEA69BC6-6262-47CB-ADC3-644D265BBAE1}"/>
              </a:ext>
            </a:extLst>
          </p:cNvPr>
          <p:cNvSpPr txBox="1"/>
          <p:nvPr/>
        </p:nvSpPr>
        <p:spPr>
          <a:xfrm>
            <a:off x="4060705" y="5806876"/>
            <a:ext cx="1524000" cy="369332"/>
          </a:xfrm>
          <a:prstGeom prst="rect">
            <a:avLst/>
          </a:prstGeom>
          <a:noFill/>
        </p:spPr>
        <p:txBody>
          <a:bodyPr wrap="square" rtlCol="0">
            <a:spAutoFit/>
          </a:bodyPr>
          <a:lstStyle/>
          <a:p>
            <a:pPr algn="ctr"/>
            <a:r>
              <a:rPr lang="es-ES" dirty="0">
                <a:latin typeface="Franklin Gothic Demi Cond" panose="020B0706030402020204" pitchFamily="34" charset="0"/>
              </a:rPr>
              <a:t>ESMONT</a:t>
            </a:r>
            <a:endParaRPr lang="es-PE" dirty="0">
              <a:latin typeface="Franklin Gothic Demi Cond" panose="020B0706030402020204" pitchFamily="34" charset="0"/>
            </a:endParaRPr>
          </a:p>
        </p:txBody>
      </p:sp>
      <p:sp>
        <p:nvSpPr>
          <p:cNvPr id="21" name="Elipse 20">
            <a:extLst>
              <a:ext uri="{FF2B5EF4-FFF2-40B4-BE49-F238E27FC236}">
                <a16:creationId xmlns:a16="http://schemas.microsoft.com/office/drawing/2014/main" xmlns="" id="{BEFECD84-0512-4517-9D75-CD49D40FD8FE}"/>
              </a:ext>
            </a:extLst>
          </p:cNvPr>
          <p:cNvSpPr/>
          <p:nvPr/>
        </p:nvSpPr>
        <p:spPr>
          <a:xfrm>
            <a:off x="9191220" y="6180492"/>
            <a:ext cx="417095" cy="385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2" name="CuadroTexto 21">
            <a:extLst>
              <a:ext uri="{FF2B5EF4-FFF2-40B4-BE49-F238E27FC236}">
                <a16:creationId xmlns:a16="http://schemas.microsoft.com/office/drawing/2014/main" xmlns="" id="{AB0E0851-6B04-4484-94FF-D8375A60C38A}"/>
              </a:ext>
            </a:extLst>
          </p:cNvPr>
          <p:cNvSpPr txBox="1"/>
          <p:nvPr/>
        </p:nvSpPr>
        <p:spPr>
          <a:xfrm>
            <a:off x="7705913" y="5986392"/>
            <a:ext cx="1411705" cy="646331"/>
          </a:xfrm>
          <a:prstGeom prst="rect">
            <a:avLst/>
          </a:prstGeom>
          <a:noFill/>
        </p:spPr>
        <p:txBody>
          <a:bodyPr wrap="square" rtlCol="0">
            <a:spAutoFit/>
          </a:bodyPr>
          <a:lstStyle/>
          <a:p>
            <a:pPr algn="r"/>
            <a:r>
              <a:rPr lang="es-ES" dirty="0">
                <a:latin typeface="Franklin Gothic Demi Cond" panose="020B0706030402020204" pitchFamily="34" charset="0"/>
              </a:rPr>
              <a:t>PUERTO </a:t>
            </a:r>
          </a:p>
          <a:p>
            <a:pPr algn="r"/>
            <a:r>
              <a:rPr lang="es-ES" dirty="0">
                <a:latin typeface="Franklin Gothic Demi Cond" panose="020B0706030402020204" pitchFamily="34" charset="0"/>
              </a:rPr>
              <a:t>MALDONADO</a:t>
            </a:r>
            <a:endParaRPr lang="es-PE" dirty="0">
              <a:latin typeface="Franklin Gothic Demi Cond" panose="020B0706030402020204" pitchFamily="34" charset="0"/>
            </a:endParaRPr>
          </a:p>
        </p:txBody>
      </p:sp>
      <p:pic>
        <p:nvPicPr>
          <p:cNvPr id="23" name="Picture 2">
            <a:extLst>
              <a:ext uri="{FF2B5EF4-FFF2-40B4-BE49-F238E27FC236}">
                <a16:creationId xmlns:a16="http://schemas.microsoft.com/office/drawing/2014/main" xmlns="" id="{DCF2916B-FDA9-45F2-A5CE-C0FF619ED4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972" r="8372" b="11426"/>
          <a:stretch/>
        </p:blipFill>
        <p:spPr bwMode="auto">
          <a:xfrm>
            <a:off x="-8361" y="1066803"/>
            <a:ext cx="5593066" cy="57466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2707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Resultado de imagen para MAPA DEL PERU">
            <a:extLst>
              <a:ext uri="{FF2B5EF4-FFF2-40B4-BE49-F238E27FC236}">
                <a16:creationId xmlns:a16="http://schemas.microsoft.com/office/drawing/2014/main" xmlns="" id="{7DC0F73A-65F5-4557-A213-944196CE5C12}"/>
              </a:ext>
            </a:extLst>
          </p:cNvPr>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7276" b="20790"/>
          <a:stretch/>
        </p:blipFill>
        <p:spPr bwMode="auto">
          <a:xfrm>
            <a:off x="-681587" y="0"/>
            <a:ext cx="1161036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a:extLst>
              <a:ext uri="{FF2B5EF4-FFF2-40B4-BE49-F238E27FC236}">
                <a16:creationId xmlns:a16="http://schemas.microsoft.com/office/drawing/2014/main" xmlns="" id="{8BAFB2A2-4713-42B2-9119-4E99D795AFEB}"/>
              </a:ext>
            </a:extLst>
          </p:cNvPr>
          <p:cNvPicPr>
            <a:picLocks noChangeArrowheads="1"/>
          </p:cNvPicPr>
          <p:nvPr/>
        </p:nvPicPr>
        <p:blipFill>
          <a:blip r:embed="rId3" cstate="print">
            <a:clrChange>
              <a:clrFrom>
                <a:srgbClr val="0808B5"/>
              </a:clrFrom>
              <a:clrTo>
                <a:srgbClr val="0808B5">
                  <a:alpha val="0"/>
                </a:srgbClr>
              </a:clrTo>
            </a:clrChange>
            <a:grayscl/>
          </a:blip>
          <a:srcRect/>
          <a:stretch>
            <a:fillRect/>
          </a:stretch>
        </p:blipFill>
        <p:spPr bwMode="auto">
          <a:xfrm>
            <a:off x="138545" y="83130"/>
            <a:ext cx="791897" cy="876040"/>
          </a:xfrm>
          <a:prstGeom prst="rect">
            <a:avLst/>
          </a:prstGeom>
          <a:noFill/>
          <a:ln w="9525">
            <a:noFill/>
            <a:miter lim="800000"/>
            <a:headEnd/>
            <a:tailEnd/>
          </a:ln>
        </p:spPr>
      </p:pic>
      <p:cxnSp>
        <p:nvCxnSpPr>
          <p:cNvPr id="3" name="Conector recto 2">
            <a:extLst>
              <a:ext uri="{FF2B5EF4-FFF2-40B4-BE49-F238E27FC236}">
                <a16:creationId xmlns:a16="http://schemas.microsoft.com/office/drawing/2014/main" xmlns="" id="{946047E7-1BBF-4725-91EC-73708B09A2D0}"/>
              </a:ext>
            </a:extLst>
          </p:cNvPr>
          <p:cNvCxnSpPr/>
          <p:nvPr/>
        </p:nvCxnSpPr>
        <p:spPr>
          <a:xfrm>
            <a:off x="0" y="1066803"/>
            <a:ext cx="12192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xmlns="" id="{20ED2A30-E2AC-4E60-89D0-99BA7B98C996}"/>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4579" t="9096" r="14614" b="9972"/>
          <a:stretch/>
        </p:blipFill>
        <p:spPr>
          <a:xfrm>
            <a:off x="11284014" y="113177"/>
            <a:ext cx="769441" cy="815946"/>
          </a:xfrm>
          <a:prstGeom prst="rect">
            <a:avLst/>
          </a:prstGeom>
        </p:spPr>
      </p:pic>
      <p:sp>
        <p:nvSpPr>
          <p:cNvPr id="32" name="CuadroTexto 31">
            <a:extLst>
              <a:ext uri="{FF2B5EF4-FFF2-40B4-BE49-F238E27FC236}">
                <a16:creationId xmlns:a16="http://schemas.microsoft.com/office/drawing/2014/main" xmlns="" id="{21DE12BC-66ED-4984-ADC6-D90AA5307E72}"/>
              </a:ext>
            </a:extLst>
          </p:cNvPr>
          <p:cNvSpPr txBox="1"/>
          <p:nvPr/>
        </p:nvSpPr>
        <p:spPr>
          <a:xfrm>
            <a:off x="1167555" y="249862"/>
            <a:ext cx="10401649" cy="646331"/>
          </a:xfrm>
          <a:prstGeom prst="rect">
            <a:avLst/>
          </a:prstGeom>
          <a:noFill/>
        </p:spPr>
        <p:txBody>
          <a:bodyPr wrap="square" rtlCol="0">
            <a:spAutoFit/>
          </a:bodyPr>
          <a:lstStyle/>
          <a:p>
            <a:r>
              <a:rPr lang="es-ES" sz="3600" b="1" dirty="0">
                <a:latin typeface="Franklin Gothic Demi Cond" panose="020B0706030402020204" pitchFamily="34" charset="0"/>
              </a:rPr>
              <a:t>ARRIBO Y CRONOGRAMA DE DESPLIGUE</a:t>
            </a:r>
          </a:p>
        </p:txBody>
      </p:sp>
      <p:grpSp>
        <p:nvGrpSpPr>
          <p:cNvPr id="38" name="Grupo 37">
            <a:extLst>
              <a:ext uri="{FF2B5EF4-FFF2-40B4-BE49-F238E27FC236}">
                <a16:creationId xmlns:a16="http://schemas.microsoft.com/office/drawing/2014/main" xmlns="" id="{9BB086A8-6F6A-4DE5-B219-4E36DC5500D0}"/>
              </a:ext>
            </a:extLst>
          </p:cNvPr>
          <p:cNvGrpSpPr/>
          <p:nvPr/>
        </p:nvGrpSpPr>
        <p:grpSpPr>
          <a:xfrm>
            <a:off x="400464" y="4429994"/>
            <a:ext cx="2776594" cy="1569660"/>
            <a:chOff x="400464" y="4429994"/>
            <a:chExt cx="2776594" cy="1569660"/>
          </a:xfrm>
        </p:grpSpPr>
        <p:sp>
          <p:nvSpPr>
            <p:cNvPr id="4" name="CuadroTexto 3">
              <a:extLst>
                <a:ext uri="{FF2B5EF4-FFF2-40B4-BE49-F238E27FC236}">
                  <a16:creationId xmlns:a16="http://schemas.microsoft.com/office/drawing/2014/main" xmlns="" id="{2F845B7F-0119-4995-A5DA-2164625472E2}"/>
                </a:ext>
              </a:extLst>
            </p:cNvPr>
            <p:cNvSpPr txBox="1"/>
            <p:nvPr/>
          </p:nvSpPr>
          <p:spPr>
            <a:xfrm>
              <a:off x="1504263" y="5279045"/>
              <a:ext cx="1672795" cy="646331"/>
            </a:xfrm>
            <a:prstGeom prst="rect">
              <a:avLst/>
            </a:prstGeom>
            <a:noFill/>
          </p:spPr>
          <p:txBody>
            <a:bodyPr wrap="square" rtlCol="0">
              <a:spAutoFit/>
            </a:bodyPr>
            <a:lstStyle/>
            <a:p>
              <a:pPr algn="ctr"/>
              <a:r>
                <a:rPr lang="es-PE" dirty="0"/>
                <a:t>ARRIBO PERU  </a:t>
              </a:r>
            </a:p>
            <a:p>
              <a:pPr algn="ctr"/>
              <a:r>
                <a:rPr lang="es-PE" dirty="0"/>
                <a:t>20 JULIO</a:t>
              </a:r>
            </a:p>
          </p:txBody>
        </p:sp>
        <p:grpSp>
          <p:nvGrpSpPr>
            <p:cNvPr id="19" name="Grupo 18">
              <a:extLst>
                <a:ext uri="{FF2B5EF4-FFF2-40B4-BE49-F238E27FC236}">
                  <a16:creationId xmlns:a16="http://schemas.microsoft.com/office/drawing/2014/main" xmlns="" id="{A48D411E-C676-4D51-A027-3907D3B2CF86}"/>
                </a:ext>
              </a:extLst>
            </p:cNvPr>
            <p:cNvGrpSpPr/>
            <p:nvPr/>
          </p:nvGrpSpPr>
          <p:grpSpPr>
            <a:xfrm>
              <a:off x="1281654" y="4651150"/>
              <a:ext cx="300011" cy="1255789"/>
              <a:chOff x="8604618" y="1795323"/>
              <a:chExt cx="655244" cy="1847079"/>
            </a:xfrm>
          </p:grpSpPr>
          <p:sp>
            <p:nvSpPr>
              <p:cNvPr id="20" name="Diagrama de flujo: retraso 19">
                <a:extLst>
                  <a:ext uri="{FF2B5EF4-FFF2-40B4-BE49-F238E27FC236}">
                    <a16:creationId xmlns:a16="http://schemas.microsoft.com/office/drawing/2014/main" xmlns="" id="{452D4ED0-7557-43DC-B3E4-3CA6D9374BA9}"/>
                  </a:ext>
                </a:extLst>
              </p:cNvPr>
              <p:cNvSpPr/>
              <p:nvPr/>
            </p:nvSpPr>
            <p:spPr>
              <a:xfrm rot="16200000">
                <a:off x="8475040" y="1924901"/>
                <a:ext cx="914400" cy="655244"/>
              </a:xfrm>
              <a:prstGeom prst="flowChartDelay">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1" name="Rectángulo 20">
                <a:extLst>
                  <a:ext uri="{FF2B5EF4-FFF2-40B4-BE49-F238E27FC236}">
                    <a16:creationId xmlns:a16="http://schemas.microsoft.com/office/drawing/2014/main" xmlns="" id="{4CC515BB-1259-4DA7-8765-0B76F60BA873}"/>
                  </a:ext>
                </a:extLst>
              </p:cNvPr>
              <p:cNvSpPr/>
              <p:nvPr/>
            </p:nvSpPr>
            <p:spPr>
              <a:xfrm>
                <a:off x="8873985" y="2719072"/>
                <a:ext cx="116510" cy="92333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13" name="Imagen 12">
              <a:extLst>
                <a:ext uri="{FF2B5EF4-FFF2-40B4-BE49-F238E27FC236}">
                  <a16:creationId xmlns:a16="http://schemas.microsoft.com/office/drawing/2014/main" xmlns="" id="{CDAE0C3F-7C29-45AE-92AF-8815BB5862FF}"/>
                </a:ext>
              </a:extLst>
            </p:cNvPr>
            <p:cNvPicPr>
              <a:picLocks noChangeAspect="1"/>
            </p:cNvPicPr>
            <p:nvPr/>
          </p:nvPicPr>
          <p:blipFill>
            <a:blip r:embed="rId6"/>
            <a:stretch>
              <a:fillRect/>
            </a:stretch>
          </p:blipFill>
          <p:spPr>
            <a:xfrm>
              <a:off x="1715845" y="4623762"/>
              <a:ext cx="971549" cy="647699"/>
            </a:xfrm>
            <a:prstGeom prst="rect">
              <a:avLst/>
            </a:prstGeom>
          </p:spPr>
        </p:pic>
        <p:sp>
          <p:nvSpPr>
            <p:cNvPr id="36" name="CuadroTexto 35">
              <a:extLst>
                <a:ext uri="{FF2B5EF4-FFF2-40B4-BE49-F238E27FC236}">
                  <a16:creationId xmlns:a16="http://schemas.microsoft.com/office/drawing/2014/main" xmlns="" id="{7F2BA51E-B918-42ED-933C-E5F961AC473B}"/>
                </a:ext>
              </a:extLst>
            </p:cNvPr>
            <p:cNvSpPr txBox="1"/>
            <p:nvPr/>
          </p:nvSpPr>
          <p:spPr>
            <a:xfrm>
              <a:off x="400464" y="4429994"/>
              <a:ext cx="862755" cy="1569660"/>
            </a:xfrm>
            <a:prstGeom prst="rect">
              <a:avLst/>
            </a:prstGeom>
            <a:noFill/>
          </p:spPr>
          <p:txBody>
            <a:bodyPr wrap="square" rtlCol="0">
              <a:spAutoFit/>
            </a:bodyPr>
            <a:lstStyle/>
            <a:p>
              <a:r>
                <a:rPr lang="es-PE" sz="9600" b="1" dirty="0">
                  <a:solidFill>
                    <a:schemeClr val="accent1">
                      <a:lumMod val="50000"/>
                    </a:schemeClr>
                  </a:solidFill>
                </a:rPr>
                <a:t>1</a:t>
              </a:r>
              <a:endParaRPr lang="es-PE" b="1" dirty="0">
                <a:solidFill>
                  <a:schemeClr val="accent1">
                    <a:lumMod val="50000"/>
                  </a:schemeClr>
                </a:solidFill>
              </a:endParaRPr>
            </a:p>
          </p:txBody>
        </p:sp>
      </p:grpSp>
      <p:sp>
        <p:nvSpPr>
          <p:cNvPr id="37" name="AutoShape 4" descr="Resultado de imagen para base aerea puerto maldonado">
            <a:extLst>
              <a:ext uri="{FF2B5EF4-FFF2-40B4-BE49-F238E27FC236}">
                <a16:creationId xmlns:a16="http://schemas.microsoft.com/office/drawing/2014/main" xmlns="" id="{2351587A-47C4-4769-9398-403114BD58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dirty="0"/>
          </a:p>
        </p:txBody>
      </p:sp>
      <p:grpSp>
        <p:nvGrpSpPr>
          <p:cNvPr id="44" name="Grupo 43">
            <a:extLst>
              <a:ext uri="{FF2B5EF4-FFF2-40B4-BE49-F238E27FC236}">
                <a16:creationId xmlns:a16="http://schemas.microsoft.com/office/drawing/2014/main" xmlns="" id="{1853DA0A-363A-4396-8531-CF8F9775C3FD}"/>
              </a:ext>
            </a:extLst>
          </p:cNvPr>
          <p:cNvGrpSpPr/>
          <p:nvPr/>
        </p:nvGrpSpPr>
        <p:grpSpPr>
          <a:xfrm>
            <a:off x="3166030" y="3438223"/>
            <a:ext cx="2777570" cy="2157773"/>
            <a:chOff x="3166030" y="3438223"/>
            <a:chExt cx="2777570" cy="2157773"/>
          </a:xfrm>
        </p:grpSpPr>
        <p:sp>
          <p:nvSpPr>
            <p:cNvPr id="8" name="CuadroTexto 7">
              <a:extLst>
                <a:ext uri="{FF2B5EF4-FFF2-40B4-BE49-F238E27FC236}">
                  <a16:creationId xmlns:a16="http://schemas.microsoft.com/office/drawing/2014/main" xmlns="" id="{28DCFD87-9582-4149-8E9D-8EC1EE39A710}"/>
                </a:ext>
              </a:extLst>
            </p:cNvPr>
            <p:cNvSpPr txBox="1"/>
            <p:nvPr/>
          </p:nvSpPr>
          <p:spPr>
            <a:xfrm>
              <a:off x="3311238" y="4672666"/>
              <a:ext cx="1428750" cy="923330"/>
            </a:xfrm>
            <a:prstGeom prst="rect">
              <a:avLst/>
            </a:prstGeom>
            <a:noFill/>
          </p:spPr>
          <p:txBody>
            <a:bodyPr wrap="square" rtlCol="0">
              <a:spAutoFit/>
            </a:bodyPr>
            <a:lstStyle/>
            <a:p>
              <a:pPr algn="ctr"/>
              <a:r>
                <a:rPr lang="es-PE" dirty="0"/>
                <a:t>DESPLIEGUE</a:t>
              </a:r>
            </a:p>
            <a:p>
              <a:pPr algn="ctr"/>
              <a:r>
                <a:rPr lang="es-PE" dirty="0"/>
                <a:t>A ESMONT 22 OCTUBRE</a:t>
              </a:r>
            </a:p>
          </p:txBody>
        </p:sp>
        <p:grpSp>
          <p:nvGrpSpPr>
            <p:cNvPr id="12" name="Grupo 11">
              <a:extLst>
                <a:ext uri="{FF2B5EF4-FFF2-40B4-BE49-F238E27FC236}">
                  <a16:creationId xmlns:a16="http://schemas.microsoft.com/office/drawing/2014/main" xmlns="" id="{75EFB280-255D-4E43-8F09-7ADBECE97AF1}"/>
                </a:ext>
              </a:extLst>
            </p:cNvPr>
            <p:cNvGrpSpPr/>
            <p:nvPr/>
          </p:nvGrpSpPr>
          <p:grpSpPr>
            <a:xfrm>
              <a:off x="3166030" y="4065970"/>
              <a:ext cx="300011" cy="1255789"/>
              <a:chOff x="8604618" y="1795323"/>
              <a:chExt cx="655244" cy="1847079"/>
            </a:xfrm>
          </p:grpSpPr>
          <p:sp>
            <p:nvSpPr>
              <p:cNvPr id="6" name="Diagrama de flujo: retraso 5">
                <a:extLst>
                  <a:ext uri="{FF2B5EF4-FFF2-40B4-BE49-F238E27FC236}">
                    <a16:creationId xmlns:a16="http://schemas.microsoft.com/office/drawing/2014/main" xmlns="" id="{989ACA04-22B0-44F9-B826-E319983C43EA}"/>
                  </a:ext>
                </a:extLst>
              </p:cNvPr>
              <p:cNvSpPr/>
              <p:nvPr/>
            </p:nvSpPr>
            <p:spPr>
              <a:xfrm rot="16200000">
                <a:off x="8475040" y="1924901"/>
                <a:ext cx="914400" cy="655244"/>
              </a:xfrm>
              <a:prstGeom prst="flowChartDelay">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7" name="Rectángulo 6">
                <a:extLst>
                  <a:ext uri="{FF2B5EF4-FFF2-40B4-BE49-F238E27FC236}">
                    <a16:creationId xmlns:a16="http://schemas.microsoft.com/office/drawing/2014/main" xmlns="" id="{F9190FC1-9E22-4FDC-AB0C-B2BB5E482C5E}"/>
                  </a:ext>
                </a:extLst>
              </p:cNvPr>
              <p:cNvSpPr/>
              <p:nvPr/>
            </p:nvSpPr>
            <p:spPr>
              <a:xfrm>
                <a:off x="8873985" y="2719072"/>
                <a:ext cx="116510" cy="92333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14" name="Imagen 13">
              <a:extLst>
                <a:ext uri="{FF2B5EF4-FFF2-40B4-BE49-F238E27FC236}">
                  <a16:creationId xmlns:a16="http://schemas.microsoft.com/office/drawing/2014/main" xmlns="" id="{E08E8349-060C-481E-84A1-8E979A1DBE0A}"/>
                </a:ext>
              </a:extLst>
            </p:cNvPr>
            <p:cNvPicPr>
              <a:picLocks noChangeAspect="1"/>
            </p:cNvPicPr>
            <p:nvPr/>
          </p:nvPicPr>
          <p:blipFill rotWithShape="1">
            <a:blip r:embed="rId7"/>
            <a:srcRect l="17052" t="1650" r="15165" b="15589"/>
            <a:stretch/>
          </p:blipFill>
          <p:spPr>
            <a:xfrm>
              <a:off x="4721734" y="4644259"/>
              <a:ext cx="1221866" cy="839175"/>
            </a:xfrm>
            <a:prstGeom prst="rect">
              <a:avLst/>
            </a:prstGeom>
          </p:spPr>
        </p:pic>
        <p:sp>
          <p:nvSpPr>
            <p:cNvPr id="39" name="CuadroTexto 38">
              <a:extLst>
                <a:ext uri="{FF2B5EF4-FFF2-40B4-BE49-F238E27FC236}">
                  <a16:creationId xmlns:a16="http://schemas.microsoft.com/office/drawing/2014/main" xmlns="" id="{04E87C7C-AD4D-4D88-A1AC-30D3AEF09614}"/>
                </a:ext>
              </a:extLst>
            </p:cNvPr>
            <p:cNvSpPr txBox="1"/>
            <p:nvPr/>
          </p:nvSpPr>
          <p:spPr>
            <a:xfrm>
              <a:off x="3544420" y="3438223"/>
              <a:ext cx="862755" cy="1569660"/>
            </a:xfrm>
            <a:prstGeom prst="rect">
              <a:avLst/>
            </a:prstGeom>
            <a:noFill/>
          </p:spPr>
          <p:txBody>
            <a:bodyPr wrap="square" rtlCol="0">
              <a:spAutoFit/>
            </a:bodyPr>
            <a:lstStyle/>
            <a:p>
              <a:r>
                <a:rPr lang="es-PE" sz="9600" b="1" dirty="0">
                  <a:solidFill>
                    <a:schemeClr val="accent1">
                      <a:lumMod val="50000"/>
                    </a:schemeClr>
                  </a:solidFill>
                </a:rPr>
                <a:t>2</a:t>
              </a:r>
              <a:endParaRPr lang="es-PE" b="1" dirty="0">
                <a:solidFill>
                  <a:schemeClr val="accent1">
                    <a:lumMod val="50000"/>
                  </a:schemeClr>
                </a:solidFill>
              </a:endParaRPr>
            </a:p>
          </p:txBody>
        </p:sp>
      </p:grpSp>
      <p:grpSp>
        <p:nvGrpSpPr>
          <p:cNvPr id="45" name="Grupo 44">
            <a:extLst>
              <a:ext uri="{FF2B5EF4-FFF2-40B4-BE49-F238E27FC236}">
                <a16:creationId xmlns:a16="http://schemas.microsoft.com/office/drawing/2014/main" xmlns="" id="{A0DCB1CB-E800-4006-87AA-2EB061E3940C}"/>
              </a:ext>
            </a:extLst>
          </p:cNvPr>
          <p:cNvGrpSpPr/>
          <p:nvPr/>
        </p:nvGrpSpPr>
        <p:grpSpPr>
          <a:xfrm>
            <a:off x="2687394" y="929123"/>
            <a:ext cx="3680985" cy="1569660"/>
            <a:chOff x="2687394" y="929123"/>
            <a:chExt cx="3680985" cy="1569660"/>
          </a:xfrm>
        </p:grpSpPr>
        <p:sp>
          <p:nvSpPr>
            <p:cNvPr id="10" name="CuadroTexto 9">
              <a:extLst>
                <a:ext uri="{FF2B5EF4-FFF2-40B4-BE49-F238E27FC236}">
                  <a16:creationId xmlns:a16="http://schemas.microsoft.com/office/drawing/2014/main" xmlns="" id="{110F2A39-8B8A-4ADC-9834-8DA3D6CD61E7}"/>
                </a:ext>
              </a:extLst>
            </p:cNvPr>
            <p:cNvSpPr txBox="1"/>
            <p:nvPr/>
          </p:nvSpPr>
          <p:spPr>
            <a:xfrm>
              <a:off x="3827552" y="1240805"/>
              <a:ext cx="1428750" cy="923330"/>
            </a:xfrm>
            <a:prstGeom prst="rect">
              <a:avLst/>
            </a:prstGeom>
            <a:noFill/>
          </p:spPr>
          <p:txBody>
            <a:bodyPr wrap="square" rtlCol="0">
              <a:spAutoFit/>
            </a:bodyPr>
            <a:lstStyle/>
            <a:p>
              <a:pPr algn="ctr"/>
              <a:r>
                <a:rPr lang="es-PE" dirty="0"/>
                <a:t>DESPLIEGUEA IQUITOS   22 AGOSTO</a:t>
              </a:r>
            </a:p>
          </p:txBody>
        </p:sp>
        <p:grpSp>
          <p:nvGrpSpPr>
            <p:cNvPr id="22" name="Grupo 21">
              <a:extLst>
                <a:ext uri="{FF2B5EF4-FFF2-40B4-BE49-F238E27FC236}">
                  <a16:creationId xmlns:a16="http://schemas.microsoft.com/office/drawing/2014/main" xmlns="" id="{A17955EB-DC02-4B97-B837-A31455E6E913}"/>
                </a:ext>
              </a:extLst>
            </p:cNvPr>
            <p:cNvGrpSpPr/>
            <p:nvPr/>
          </p:nvGrpSpPr>
          <p:grpSpPr>
            <a:xfrm>
              <a:off x="3532359" y="1118630"/>
              <a:ext cx="300011" cy="1255789"/>
              <a:chOff x="8604618" y="1795323"/>
              <a:chExt cx="655244" cy="1847079"/>
            </a:xfrm>
          </p:grpSpPr>
          <p:sp>
            <p:nvSpPr>
              <p:cNvPr id="23" name="Diagrama de flujo: retraso 22">
                <a:extLst>
                  <a:ext uri="{FF2B5EF4-FFF2-40B4-BE49-F238E27FC236}">
                    <a16:creationId xmlns:a16="http://schemas.microsoft.com/office/drawing/2014/main" xmlns="" id="{678AE006-36F3-4B3C-A6F4-B097EADE797A}"/>
                  </a:ext>
                </a:extLst>
              </p:cNvPr>
              <p:cNvSpPr/>
              <p:nvPr/>
            </p:nvSpPr>
            <p:spPr>
              <a:xfrm rot="16200000">
                <a:off x="8475040" y="1924901"/>
                <a:ext cx="914400" cy="655244"/>
              </a:xfrm>
              <a:prstGeom prst="flowChartDelay">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Rectángulo 23">
                <a:extLst>
                  <a:ext uri="{FF2B5EF4-FFF2-40B4-BE49-F238E27FC236}">
                    <a16:creationId xmlns:a16="http://schemas.microsoft.com/office/drawing/2014/main" xmlns="" id="{E17B76F0-FFE8-4396-BF2C-35207B430D6E}"/>
                  </a:ext>
                </a:extLst>
              </p:cNvPr>
              <p:cNvSpPr/>
              <p:nvPr/>
            </p:nvSpPr>
            <p:spPr>
              <a:xfrm>
                <a:off x="8873985" y="2719072"/>
                <a:ext cx="116510" cy="92333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6146" name="Picture 2" descr="Resultado de imagen para base aerea iquitos">
              <a:extLst>
                <a:ext uri="{FF2B5EF4-FFF2-40B4-BE49-F238E27FC236}">
                  <a16:creationId xmlns:a16="http://schemas.microsoft.com/office/drawing/2014/main" xmlns="" id="{45F98D35-2AED-43E3-A794-9F64525D19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87279" y="1247782"/>
              <a:ext cx="1181100" cy="885825"/>
            </a:xfrm>
            <a:prstGeom prst="rect">
              <a:avLst/>
            </a:prstGeom>
            <a:noFill/>
            <a:extLst>
              <a:ext uri="{909E8E84-426E-40DD-AFC4-6F175D3DCCD1}">
                <a14:hiddenFill xmlns:a14="http://schemas.microsoft.com/office/drawing/2010/main">
                  <a:solidFill>
                    <a:srgbClr val="FFFFFF"/>
                  </a:solidFill>
                </a14:hiddenFill>
              </a:ext>
            </a:extLst>
          </p:spPr>
        </p:pic>
        <p:sp>
          <p:nvSpPr>
            <p:cNvPr id="40" name="CuadroTexto 39">
              <a:extLst>
                <a:ext uri="{FF2B5EF4-FFF2-40B4-BE49-F238E27FC236}">
                  <a16:creationId xmlns:a16="http://schemas.microsoft.com/office/drawing/2014/main" xmlns="" id="{038D1F2E-4B99-45FD-9E18-39B591FAEEDB}"/>
                </a:ext>
              </a:extLst>
            </p:cNvPr>
            <p:cNvSpPr txBox="1"/>
            <p:nvPr/>
          </p:nvSpPr>
          <p:spPr>
            <a:xfrm>
              <a:off x="2687394" y="929123"/>
              <a:ext cx="862755" cy="1569660"/>
            </a:xfrm>
            <a:prstGeom prst="rect">
              <a:avLst/>
            </a:prstGeom>
            <a:noFill/>
          </p:spPr>
          <p:txBody>
            <a:bodyPr wrap="square" rtlCol="0">
              <a:spAutoFit/>
            </a:bodyPr>
            <a:lstStyle/>
            <a:p>
              <a:r>
                <a:rPr lang="es-PE" sz="9600" b="1" dirty="0">
                  <a:solidFill>
                    <a:schemeClr val="accent1">
                      <a:lumMod val="50000"/>
                    </a:schemeClr>
                  </a:solidFill>
                </a:rPr>
                <a:t>3</a:t>
              </a:r>
              <a:endParaRPr lang="es-PE" b="1" dirty="0">
                <a:solidFill>
                  <a:schemeClr val="accent1">
                    <a:lumMod val="50000"/>
                  </a:schemeClr>
                </a:solidFill>
              </a:endParaRPr>
            </a:p>
          </p:txBody>
        </p:sp>
      </p:grpSp>
      <p:grpSp>
        <p:nvGrpSpPr>
          <p:cNvPr id="46" name="Grupo 45">
            <a:extLst>
              <a:ext uri="{FF2B5EF4-FFF2-40B4-BE49-F238E27FC236}">
                <a16:creationId xmlns:a16="http://schemas.microsoft.com/office/drawing/2014/main" xmlns="" id="{C3C4D73F-2C9F-492D-B14B-32475EF30E12}"/>
              </a:ext>
            </a:extLst>
          </p:cNvPr>
          <p:cNvGrpSpPr/>
          <p:nvPr/>
        </p:nvGrpSpPr>
        <p:grpSpPr>
          <a:xfrm>
            <a:off x="991053" y="2201863"/>
            <a:ext cx="3806638" cy="1569660"/>
            <a:chOff x="991053" y="2201863"/>
            <a:chExt cx="3806638" cy="1569660"/>
          </a:xfrm>
        </p:grpSpPr>
        <p:sp>
          <p:nvSpPr>
            <p:cNvPr id="11" name="CuadroTexto 10">
              <a:extLst>
                <a:ext uri="{FF2B5EF4-FFF2-40B4-BE49-F238E27FC236}">
                  <a16:creationId xmlns:a16="http://schemas.microsoft.com/office/drawing/2014/main" xmlns="" id="{E5D522E0-2BE0-48BA-AEBE-352F44A71365}"/>
                </a:ext>
              </a:extLst>
            </p:cNvPr>
            <p:cNvSpPr txBox="1"/>
            <p:nvPr/>
          </p:nvSpPr>
          <p:spPr>
            <a:xfrm>
              <a:off x="2031784" y="2679149"/>
              <a:ext cx="1677253" cy="923330"/>
            </a:xfrm>
            <a:prstGeom prst="rect">
              <a:avLst/>
            </a:prstGeom>
            <a:noFill/>
          </p:spPr>
          <p:txBody>
            <a:bodyPr wrap="square" rtlCol="0">
              <a:spAutoFit/>
            </a:bodyPr>
            <a:lstStyle/>
            <a:p>
              <a:pPr algn="ctr"/>
              <a:r>
                <a:rPr lang="es-PE" dirty="0"/>
                <a:t>DESPLIEGUE A TARAPOTO 20 SETIEMBRE</a:t>
              </a:r>
            </a:p>
          </p:txBody>
        </p:sp>
        <p:grpSp>
          <p:nvGrpSpPr>
            <p:cNvPr id="25" name="Grupo 24">
              <a:extLst>
                <a:ext uri="{FF2B5EF4-FFF2-40B4-BE49-F238E27FC236}">
                  <a16:creationId xmlns:a16="http://schemas.microsoft.com/office/drawing/2014/main" xmlns="" id="{71F96915-9AC8-46A2-826C-505DBD7E3320}"/>
                </a:ext>
              </a:extLst>
            </p:cNvPr>
            <p:cNvGrpSpPr/>
            <p:nvPr/>
          </p:nvGrpSpPr>
          <p:grpSpPr>
            <a:xfrm>
              <a:off x="1848990" y="2253889"/>
              <a:ext cx="300011" cy="1255789"/>
              <a:chOff x="8604618" y="1795323"/>
              <a:chExt cx="655244" cy="1847079"/>
            </a:xfrm>
          </p:grpSpPr>
          <p:sp>
            <p:nvSpPr>
              <p:cNvPr id="26" name="Diagrama de flujo: retraso 25">
                <a:extLst>
                  <a:ext uri="{FF2B5EF4-FFF2-40B4-BE49-F238E27FC236}">
                    <a16:creationId xmlns:a16="http://schemas.microsoft.com/office/drawing/2014/main" xmlns="" id="{C5CE4444-6B23-4AFB-B8F4-90697316B5EE}"/>
                  </a:ext>
                </a:extLst>
              </p:cNvPr>
              <p:cNvSpPr/>
              <p:nvPr/>
            </p:nvSpPr>
            <p:spPr>
              <a:xfrm rot="16200000">
                <a:off x="8475040" y="1924901"/>
                <a:ext cx="914400" cy="655244"/>
              </a:xfrm>
              <a:prstGeom prst="flowChartDelay">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7" name="Rectángulo 26">
                <a:extLst>
                  <a:ext uri="{FF2B5EF4-FFF2-40B4-BE49-F238E27FC236}">
                    <a16:creationId xmlns:a16="http://schemas.microsoft.com/office/drawing/2014/main" xmlns="" id="{3F0DB255-E1B3-41B9-A6CF-BCC17790D819}"/>
                  </a:ext>
                </a:extLst>
              </p:cNvPr>
              <p:cNvSpPr/>
              <p:nvPr/>
            </p:nvSpPr>
            <p:spPr>
              <a:xfrm>
                <a:off x="8873985" y="2719072"/>
                <a:ext cx="116510" cy="92333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34" name="Imagen 33">
              <a:extLst>
                <a:ext uri="{FF2B5EF4-FFF2-40B4-BE49-F238E27FC236}">
                  <a16:creationId xmlns:a16="http://schemas.microsoft.com/office/drawing/2014/main" xmlns="" id="{A3C23A89-4FFB-48CB-B11E-16CEAAECD653}"/>
                </a:ext>
              </a:extLst>
            </p:cNvPr>
            <p:cNvPicPr>
              <a:picLocks noChangeAspect="1"/>
            </p:cNvPicPr>
            <p:nvPr/>
          </p:nvPicPr>
          <p:blipFill>
            <a:blip r:embed="rId9"/>
            <a:stretch>
              <a:fillRect/>
            </a:stretch>
          </p:blipFill>
          <p:spPr>
            <a:xfrm>
              <a:off x="3590306" y="2748876"/>
              <a:ext cx="1207385" cy="686859"/>
            </a:xfrm>
            <a:prstGeom prst="rect">
              <a:avLst/>
            </a:prstGeom>
          </p:spPr>
        </p:pic>
        <p:sp>
          <p:nvSpPr>
            <p:cNvPr id="41" name="CuadroTexto 40">
              <a:extLst>
                <a:ext uri="{FF2B5EF4-FFF2-40B4-BE49-F238E27FC236}">
                  <a16:creationId xmlns:a16="http://schemas.microsoft.com/office/drawing/2014/main" xmlns="" id="{C917F397-9696-427B-A2E1-837D5E69BC69}"/>
                </a:ext>
              </a:extLst>
            </p:cNvPr>
            <p:cNvSpPr txBox="1"/>
            <p:nvPr/>
          </p:nvSpPr>
          <p:spPr>
            <a:xfrm>
              <a:off x="991053" y="2201863"/>
              <a:ext cx="862755" cy="1569660"/>
            </a:xfrm>
            <a:prstGeom prst="rect">
              <a:avLst/>
            </a:prstGeom>
            <a:noFill/>
          </p:spPr>
          <p:txBody>
            <a:bodyPr wrap="square" rtlCol="0">
              <a:spAutoFit/>
            </a:bodyPr>
            <a:lstStyle/>
            <a:p>
              <a:r>
                <a:rPr lang="es-PE" sz="9600" b="1" dirty="0">
                  <a:solidFill>
                    <a:schemeClr val="accent1">
                      <a:lumMod val="50000"/>
                    </a:schemeClr>
                  </a:solidFill>
                </a:rPr>
                <a:t>4</a:t>
              </a:r>
              <a:endParaRPr lang="es-PE" b="1" dirty="0">
                <a:solidFill>
                  <a:schemeClr val="accent1">
                    <a:lumMod val="50000"/>
                  </a:schemeClr>
                </a:solidFill>
              </a:endParaRPr>
            </a:p>
          </p:txBody>
        </p:sp>
      </p:grpSp>
      <p:grpSp>
        <p:nvGrpSpPr>
          <p:cNvPr id="47" name="Grupo 46">
            <a:extLst>
              <a:ext uri="{FF2B5EF4-FFF2-40B4-BE49-F238E27FC236}">
                <a16:creationId xmlns:a16="http://schemas.microsoft.com/office/drawing/2014/main" xmlns="" id="{613AD5D5-3AA7-4956-AA12-CC1F8CF3ACAD}"/>
              </a:ext>
            </a:extLst>
          </p:cNvPr>
          <p:cNvGrpSpPr/>
          <p:nvPr/>
        </p:nvGrpSpPr>
        <p:grpSpPr>
          <a:xfrm>
            <a:off x="6859956" y="4168997"/>
            <a:ext cx="3335599" cy="1966062"/>
            <a:chOff x="6859956" y="4168997"/>
            <a:chExt cx="3335599" cy="1966062"/>
          </a:xfrm>
        </p:grpSpPr>
        <p:sp>
          <p:nvSpPr>
            <p:cNvPr id="28" name="CuadroTexto 27">
              <a:extLst>
                <a:ext uri="{FF2B5EF4-FFF2-40B4-BE49-F238E27FC236}">
                  <a16:creationId xmlns:a16="http://schemas.microsoft.com/office/drawing/2014/main" xmlns="" id="{9A9EED2B-5C32-404D-94AC-7338AF166AFA}"/>
                </a:ext>
              </a:extLst>
            </p:cNvPr>
            <p:cNvSpPr txBox="1"/>
            <p:nvPr/>
          </p:nvSpPr>
          <p:spPr>
            <a:xfrm>
              <a:off x="7894186" y="5140687"/>
              <a:ext cx="2301369" cy="923330"/>
            </a:xfrm>
            <a:prstGeom prst="rect">
              <a:avLst/>
            </a:prstGeom>
            <a:noFill/>
          </p:spPr>
          <p:txBody>
            <a:bodyPr wrap="square" rtlCol="0">
              <a:spAutoFit/>
            </a:bodyPr>
            <a:lstStyle/>
            <a:p>
              <a:pPr algn="ctr"/>
              <a:r>
                <a:rPr lang="es-PE" dirty="0"/>
                <a:t>DESPLIEGUE A PUERTO MALDONADO 23 NOVIEMBRE</a:t>
              </a:r>
            </a:p>
          </p:txBody>
        </p:sp>
        <p:grpSp>
          <p:nvGrpSpPr>
            <p:cNvPr id="29" name="Grupo 28">
              <a:extLst>
                <a:ext uri="{FF2B5EF4-FFF2-40B4-BE49-F238E27FC236}">
                  <a16:creationId xmlns:a16="http://schemas.microsoft.com/office/drawing/2014/main" xmlns="" id="{8E1EFEF2-AA4D-4D7F-AA82-2C2AD81777C5}"/>
                </a:ext>
              </a:extLst>
            </p:cNvPr>
            <p:cNvGrpSpPr/>
            <p:nvPr/>
          </p:nvGrpSpPr>
          <p:grpSpPr>
            <a:xfrm>
              <a:off x="7711392" y="4715427"/>
              <a:ext cx="300011" cy="1255789"/>
              <a:chOff x="8604618" y="1795323"/>
              <a:chExt cx="655244" cy="1847079"/>
            </a:xfrm>
          </p:grpSpPr>
          <p:sp>
            <p:nvSpPr>
              <p:cNvPr id="30" name="Diagrama de flujo: retraso 29">
                <a:extLst>
                  <a:ext uri="{FF2B5EF4-FFF2-40B4-BE49-F238E27FC236}">
                    <a16:creationId xmlns:a16="http://schemas.microsoft.com/office/drawing/2014/main" xmlns="" id="{DF47AFAA-1C1E-4F17-B355-9ED1390A0A12}"/>
                  </a:ext>
                </a:extLst>
              </p:cNvPr>
              <p:cNvSpPr/>
              <p:nvPr/>
            </p:nvSpPr>
            <p:spPr>
              <a:xfrm rot="16200000">
                <a:off x="8475040" y="1924901"/>
                <a:ext cx="914400" cy="655244"/>
              </a:xfrm>
              <a:prstGeom prst="flowChartDelay">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31" name="Rectángulo 30">
                <a:extLst>
                  <a:ext uri="{FF2B5EF4-FFF2-40B4-BE49-F238E27FC236}">
                    <a16:creationId xmlns:a16="http://schemas.microsoft.com/office/drawing/2014/main" xmlns="" id="{5DA8417A-4BAD-44C9-B3A3-D07D9AAD6957}"/>
                  </a:ext>
                </a:extLst>
              </p:cNvPr>
              <p:cNvSpPr/>
              <p:nvPr/>
            </p:nvSpPr>
            <p:spPr>
              <a:xfrm>
                <a:off x="8873985" y="2719072"/>
                <a:ext cx="116510" cy="92333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35" name="Imagen 34">
              <a:extLst>
                <a:ext uri="{FF2B5EF4-FFF2-40B4-BE49-F238E27FC236}">
                  <a16:creationId xmlns:a16="http://schemas.microsoft.com/office/drawing/2014/main" xmlns="" id="{02ECEA6F-FE39-4678-8934-B16825DD0BAB}"/>
                </a:ext>
              </a:extLst>
            </p:cNvPr>
            <p:cNvPicPr>
              <a:picLocks noChangeAspect="1"/>
            </p:cNvPicPr>
            <p:nvPr/>
          </p:nvPicPr>
          <p:blipFill>
            <a:blip r:embed="rId10"/>
            <a:stretch>
              <a:fillRect/>
            </a:stretch>
          </p:blipFill>
          <p:spPr>
            <a:xfrm>
              <a:off x="8201059" y="4168997"/>
              <a:ext cx="1429014" cy="801079"/>
            </a:xfrm>
            <a:prstGeom prst="rect">
              <a:avLst/>
            </a:prstGeom>
          </p:spPr>
        </p:pic>
        <p:sp>
          <p:nvSpPr>
            <p:cNvPr id="42" name="CuadroTexto 41">
              <a:extLst>
                <a:ext uri="{FF2B5EF4-FFF2-40B4-BE49-F238E27FC236}">
                  <a16:creationId xmlns:a16="http://schemas.microsoft.com/office/drawing/2014/main" xmlns="" id="{567EF6C4-FB1C-4FDA-8588-6B715EC1103C}"/>
                </a:ext>
              </a:extLst>
            </p:cNvPr>
            <p:cNvSpPr txBox="1"/>
            <p:nvPr/>
          </p:nvSpPr>
          <p:spPr>
            <a:xfrm>
              <a:off x="6859956" y="4565399"/>
              <a:ext cx="862755" cy="1569660"/>
            </a:xfrm>
            <a:prstGeom prst="rect">
              <a:avLst/>
            </a:prstGeom>
            <a:noFill/>
          </p:spPr>
          <p:txBody>
            <a:bodyPr wrap="square" rtlCol="0">
              <a:spAutoFit/>
            </a:bodyPr>
            <a:lstStyle/>
            <a:p>
              <a:r>
                <a:rPr lang="es-PE" sz="9600" b="1" dirty="0">
                  <a:solidFill>
                    <a:schemeClr val="accent1">
                      <a:lumMod val="50000"/>
                    </a:schemeClr>
                  </a:solidFill>
                </a:rPr>
                <a:t>5</a:t>
              </a:r>
              <a:endParaRPr lang="es-PE" b="1" dirty="0">
                <a:solidFill>
                  <a:schemeClr val="accent1">
                    <a:lumMod val="50000"/>
                  </a:schemeClr>
                </a:solidFill>
              </a:endParaRPr>
            </a:p>
          </p:txBody>
        </p:sp>
      </p:grpSp>
      <p:grpSp>
        <p:nvGrpSpPr>
          <p:cNvPr id="48" name="Grupo 47">
            <a:extLst>
              <a:ext uri="{FF2B5EF4-FFF2-40B4-BE49-F238E27FC236}">
                <a16:creationId xmlns:a16="http://schemas.microsoft.com/office/drawing/2014/main" xmlns="" id="{B0A82912-B03C-4A9C-8038-717C04336B9B}"/>
              </a:ext>
            </a:extLst>
          </p:cNvPr>
          <p:cNvGrpSpPr/>
          <p:nvPr/>
        </p:nvGrpSpPr>
        <p:grpSpPr>
          <a:xfrm>
            <a:off x="2536130" y="5558508"/>
            <a:ext cx="2747249" cy="1569660"/>
            <a:chOff x="2536130" y="5558508"/>
            <a:chExt cx="2747249" cy="1569660"/>
          </a:xfrm>
        </p:grpSpPr>
        <p:sp>
          <p:nvSpPr>
            <p:cNvPr id="33" name="CuadroTexto 32">
              <a:extLst>
                <a:ext uri="{FF2B5EF4-FFF2-40B4-BE49-F238E27FC236}">
                  <a16:creationId xmlns:a16="http://schemas.microsoft.com/office/drawing/2014/main" xmlns="" id="{2D69CF14-43C4-45D0-AC53-EA528F191F91}"/>
                </a:ext>
              </a:extLst>
            </p:cNvPr>
            <p:cNvSpPr txBox="1"/>
            <p:nvPr/>
          </p:nvSpPr>
          <p:spPr>
            <a:xfrm>
              <a:off x="2982010" y="5881673"/>
              <a:ext cx="2301369" cy="923330"/>
            </a:xfrm>
            <a:prstGeom prst="rect">
              <a:avLst/>
            </a:prstGeom>
            <a:noFill/>
          </p:spPr>
          <p:txBody>
            <a:bodyPr wrap="square" rtlCol="0">
              <a:spAutoFit/>
            </a:bodyPr>
            <a:lstStyle/>
            <a:p>
              <a:pPr algn="ctr"/>
              <a:r>
                <a:rPr lang="es-PE" dirty="0"/>
                <a:t>REPLIEGUE A LIMA       Y EMBRAQUE 24 DICIEMBRE</a:t>
              </a:r>
            </a:p>
          </p:txBody>
        </p:sp>
        <p:sp>
          <p:nvSpPr>
            <p:cNvPr id="43" name="CuadroTexto 42">
              <a:extLst>
                <a:ext uri="{FF2B5EF4-FFF2-40B4-BE49-F238E27FC236}">
                  <a16:creationId xmlns:a16="http://schemas.microsoft.com/office/drawing/2014/main" xmlns="" id="{AA524486-65E0-4E92-A3E7-02C4255F7F92}"/>
                </a:ext>
              </a:extLst>
            </p:cNvPr>
            <p:cNvSpPr txBox="1"/>
            <p:nvPr/>
          </p:nvSpPr>
          <p:spPr>
            <a:xfrm>
              <a:off x="2536130" y="5558508"/>
              <a:ext cx="862755" cy="1569660"/>
            </a:xfrm>
            <a:prstGeom prst="rect">
              <a:avLst/>
            </a:prstGeom>
            <a:noFill/>
          </p:spPr>
          <p:txBody>
            <a:bodyPr wrap="square" rtlCol="0">
              <a:spAutoFit/>
            </a:bodyPr>
            <a:lstStyle/>
            <a:p>
              <a:r>
                <a:rPr lang="es-PE" sz="9600" b="1" dirty="0">
                  <a:solidFill>
                    <a:schemeClr val="accent1">
                      <a:lumMod val="50000"/>
                    </a:schemeClr>
                  </a:solidFill>
                </a:rPr>
                <a:t>6</a:t>
              </a:r>
              <a:endParaRPr lang="es-PE" b="1" dirty="0">
                <a:solidFill>
                  <a:schemeClr val="accent1">
                    <a:lumMod val="50000"/>
                  </a:schemeClr>
                </a:solidFill>
              </a:endParaRPr>
            </a:p>
          </p:txBody>
        </p:sp>
      </p:grpSp>
      <p:sp>
        <p:nvSpPr>
          <p:cNvPr id="49" name="CuadroTexto 48">
            <a:extLst>
              <a:ext uri="{FF2B5EF4-FFF2-40B4-BE49-F238E27FC236}">
                <a16:creationId xmlns:a16="http://schemas.microsoft.com/office/drawing/2014/main" xmlns="" id="{32FD4E71-0136-4447-A6FF-AA6E77C4F8DA}"/>
              </a:ext>
            </a:extLst>
          </p:cNvPr>
          <p:cNvSpPr txBox="1"/>
          <p:nvPr/>
        </p:nvSpPr>
        <p:spPr>
          <a:xfrm>
            <a:off x="6295155" y="6135512"/>
            <a:ext cx="6088398" cy="584775"/>
          </a:xfrm>
          <a:prstGeom prst="rect">
            <a:avLst/>
          </a:prstGeom>
          <a:noFill/>
        </p:spPr>
        <p:txBody>
          <a:bodyPr wrap="square" rtlCol="0">
            <a:spAutoFit/>
          </a:bodyPr>
          <a:lstStyle/>
          <a:p>
            <a:r>
              <a:rPr lang="es-PE" sz="1600" i="1" dirty="0"/>
              <a:t>* EN CASO DE EMERGENCIA POR LA TEMPORADA DE VERANO EL PRESTAMO DEL RADAR PUEDE EXTENDERSE</a:t>
            </a:r>
          </a:p>
        </p:txBody>
      </p:sp>
    </p:spTree>
    <p:extLst>
      <p:ext uri="{BB962C8B-B14F-4D97-AF65-F5344CB8AC3E}">
        <p14:creationId xmlns:p14="http://schemas.microsoft.com/office/powerpoint/2010/main" val="303644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xmlns="" id="{D71A5C06-6E30-4047-A81B-ABF3F1EC1FF0}"/>
              </a:ext>
            </a:extLst>
          </p:cNvPr>
          <p:cNvPicPr>
            <a:picLocks noChangeArrowheads="1"/>
          </p:cNvPicPr>
          <p:nvPr/>
        </p:nvPicPr>
        <p:blipFill>
          <a:blip r:embed="rId2" cstate="print">
            <a:clrChange>
              <a:clrFrom>
                <a:srgbClr val="0808B5"/>
              </a:clrFrom>
              <a:clrTo>
                <a:srgbClr val="0808B5">
                  <a:alpha val="0"/>
                </a:srgbClr>
              </a:clrTo>
            </a:clrChange>
            <a:grayscl/>
          </a:blip>
          <a:srcRect/>
          <a:stretch>
            <a:fillRect/>
          </a:stretch>
        </p:blipFill>
        <p:spPr bwMode="auto">
          <a:xfrm>
            <a:off x="138545" y="83130"/>
            <a:ext cx="791897" cy="876040"/>
          </a:xfrm>
          <a:prstGeom prst="rect">
            <a:avLst/>
          </a:prstGeom>
          <a:noFill/>
          <a:ln w="9525">
            <a:noFill/>
            <a:miter lim="800000"/>
            <a:headEnd/>
            <a:tailEnd/>
          </a:ln>
        </p:spPr>
      </p:pic>
      <p:cxnSp>
        <p:nvCxnSpPr>
          <p:cNvPr id="3" name="Conector recto 2">
            <a:extLst>
              <a:ext uri="{FF2B5EF4-FFF2-40B4-BE49-F238E27FC236}">
                <a16:creationId xmlns:a16="http://schemas.microsoft.com/office/drawing/2014/main" xmlns="" id="{899D5389-4640-4977-967E-3CADA52405C1}"/>
              </a:ext>
            </a:extLst>
          </p:cNvPr>
          <p:cNvCxnSpPr/>
          <p:nvPr/>
        </p:nvCxnSpPr>
        <p:spPr>
          <a:xfrm>
            <a:off x="0" y="1066803"/>
            <a:ext cx="12192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xmlns="" id="{59F1B3C6-CBEF-462B-873A-189386D3CC01}"/>
              </a:ext>
            </a:extLst>
          </p:cNvPr>
          <p:cNvSpPr txBox="1"/>
          <p:nvPr/>
        </p:nvSpPr>
        <p:spPr>
          <a:xfrm>
            <a:off x="1167555" y="211762"/>
            <a:ext cx="10401649" cy="646331"/>
          </a:xfrm>
          <a:prstGeom prst="rect">
            <a:avLst/>
          </a:prstGeom>
          <a:noFill/>
        </p:spPr>
        <p:txBody>
          <a:bodyPr wrap="square" rtlCol="0">
            <a:spAutoFit/>
          </a:bodyPr>
          <a:lstStyle/>
          <a:p>
            <a:r>
              <a:rPr lang="es-ES" sz="3600" b="1" dirty="0">
                <a:latin typeface="Franklin Gothic Demi Cond" panose="020B0706030402020204" pitchFamily="34" charset="0"/>
              </a:rPr>
              <a:t>REQUERIMIENTOS</a:t>
            </a:r>
          </a:p>
        </p:txBody>
      </p:sp>
      <p:pic>
        <p:nvPicPr>
          <p:cNvPr id="5" name="Imagen 4">
            <a:extLst>
              <a:ext uri="{FF2B5EF4-FFF2-40B4-BE49-F238E27FC236}">
                <a16:creationId xmlns:a16="http://schemas.microsoft.com/office/drawing/2014/main" xmlns="" id="{3F3A00B7-2531-450D-A48D-1342915E2D75}"/>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4579" t="9096" r="14614" b="9972"/>
          <a:stretch/>
        </p:blipFill>
        <p:spPr>
          <a:xfrm>
            <a:off x="11284014" y="113177"/>
            <a:ext cx="769441" cy="815946"/>
          </a:xfrm>
          <a:prstGeom prst="rect">
            <a:avLst/>
          </a:prstGeom>
        </p:spPr>
      </p:pic>
      <p:pic>
        <p:nvPicPr>
          <p:cNvPr id="6" name="Imagen 5">
            <a:extLst>
              <a:ext uri="{FF2B5EF4-FFF2-40B4-BE49-F238E27FC236}">
                <a16:creationId xmlns:a16="http://schemas.microsoft.com/office/drawing/2014/main" xmlns="" id="{79ADFD6C-E425-4058-96B3-E770192D3893}"/>
              </a:ext>
            </a:extLst>
          </p:cNvPr>
          <p:cNvPicPr>
            <a:picLocks noChangeAspect="1"/>
          </p:cNvPicPr>
          <p:nvPr/>
        </p:nvPicPr>
        <p:blipFill>
          <a:blip r:embed="rId5"/>
          <a:stretch>
            <a:fillRect/>
          </a:stretch>
        </p:blipFill>
        <p:spPr>
          <a:xfrm>
            <a:off x="4041906" y="1191963"/>
            <a:ext cx="1895475" cy="1701602"/>
          </a:xfrm>
          <a:prstGeom prst="rect">
            <a:avLst/>
          </a:prstGeom>
        </p:spPr>
      </p:pic>
      <p:grpSp>
        <p:nvGrpSpPr>
          <p:cNvPr id="7" name="Grupo 6">
            <a:extLst>
              <a:ext uri="{FF2B5EF4-FFF2-40B4-BE49-F238E27FC236}">
                <a16:creationId xmlns:a16="http://schemas.microsoft.com/office/drawing/2014/main" xmlns="" id="{AB2CFE92-77B9-452D-99AD-146AF2A7A7F5}"/>
              </a:ext>
            </a:extLst>
          </p:cNvPr>
          <p:cNvGrpSpPr/>
          <p:nvPr/>
        </p:nvGrpSpPr>
        <p:grpSpPr>
          <a:xfrm>
            <a:off x="4041906" y="3115542"/>
            <a:ext cx="2879558" cy="1789227"/>
            <a:chOff x="930442" y="3851564"/>
            <a:chExt cx="3532483" cy="1939629"/>
          </a:xfrm>
        </p:grpSpPr>
        <p:pic>
          <p:nvPicPr>
            <p:cNvPr id="1026" name="Picture 2" descr="Imagen relacionada">
              <a:extLst>
                <a:ext uri="{FF2B5EF4-FFF2-40B4-BE49-F238E27FC236}">
                  <a16:creationId xmlns:a16="http://schemas.microsoft.com/office/drawing/2014/main" xmlns="" id="{DDFADA75-0F79-47FB-BC18-D1275282BB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7572"/>
            <a:stretch/>
          </p:blipFill>
          <p:spPr bwMode="auto">
            <a:xfrm>
              <a:off x="930442" y="3851564"/>
              <a:ext cx="3532483" cy="193962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xmlns="" id="{E00172CB-A5BB-4DD6-9A8B-24DB55077FB8}"/>
                </a:ext>
              </a:extLst>
            </p:cNvPr>
            <p:cNvPicPr>
              <a:picLocks noChangeAspect="1"/>
            </p:cNvPicPr>
            <p:nvPr/>
          </p:nvPicPr>
          <p:blipFill>
            <a:blip r:embed="rId7"/>
            <a:stretch>
              <a:fillRect/>
            </a:stretch>
          </p:blipFill>
          <p:spPr>
            <a:xfrm>
              <a:off x="2391123" y="4492986"/>
              <a:ext cx="850842" cy="1070264"/>
            </a:xfrm>
            <a:prstGeom prst="rect">
              <a:avLst/>
            </a:prstGeom>
          </p:spPr>
        </p:pic>
      </p:grpSp>
      <p:pic>
        <p:nvPicPr>
          <p:cNvPr id="10" name="Imagen 9">
            <a:extLst>
              <a:ext uri="{FF2B5EF4-FFF2-40B4-BE49-F238E27FC236}">
                <a16:creationId xmlns:a16="http://schemas.microsoft.com/office/drawing/2014/main" xmlns="" id="{BB21E387-09C2-4BC3-B653-FCB6408FEE4B}"/>
              </a:ext>
            </a:extLst>
          </p:cNvPr>
          <p:cNvPicPr>
            <a:picLocks noChangeAspect="1"/>
          </p:cNvPicPr>
          <p:nvPr/>
        </p:nvPicPr>
        <p:blipFill>
          <a:blip r:embed="rId8"/>
          <a:stretch>
            <a:fillRect/>
          </a:stretch>
        </p:blipFill>
        <p:spPr>
          <a:xfrm>
            <a:off x="1119484" y="2548350"/>
            <a:ext cx="1888061" cy="2832091"/>
          </a:xfrm>
          <a:prstGeom prst="rect">
            <a:avLst/>
          </a:prstGeom>
        </p:spPr>
      </p:pic>
      <p:sp>
        <p:nvSpPr>
          <p:cNvPr id="9" name="Flecha: a la derecha 8">
            <a:extLst>
              <a:ext uri="{FF2B5EF4-FFF2-40B4-BE49-F238E27FC236}">
                <a16:creationId xmlns:a16="http://schemas.microsoft.com/office/drawing/2014/main" xmlns="" id="{9416E1C6-AFF0-4C15-AE94-567A9D6997F4}"/>
              </a:ext>
            </a:extLst>
          </p:cNvPr>
          <p:cNvSpPr/>
          <p:nvPr/>
        </p:nvSpPr>
        <p:spPr>
          <a:xfrm>
            <a:off x="3246542" y="3377526"/>
            <a:ext cx="927142" cy="178922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2" name="Flecha: a la derecha 11">
            <a:extLst>
              <a:ext uri="{FF2B5EF4-FFF2-40B4-BE49-F238E27FC236}">
                <a16:creationId xmlns:a16="http://schemas.microsoft.com/office/drawing/2014/main" xmlns="" id="{333F8C0E-0A96-49E5-BC25-99C794FA0B12}"/>
              </a:ext>
            </a:extLst>
          </p:cNvPr>
          <p:cNvSpPr/>
          <p:nvPr/>
        </p:nvSpPr>
        <p:spPr>
          <a:xfrm>
            <a:off x="3246542" y="1403030"/>
            <a:ext cx="927142" cy="178922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1" name="Elipse 10">
            <a:extLst>
              <a:ext uri="{FF2B5EF4-FFF2-40B4-BE49-F238E27FC236}">
                <a16:creationId xmlns:a16="http://schemas.microsoft.com/office/drawing/2014/main" xmlns="" id="{61A3DB60-F557-42F9-B4F6-D9516176BDB4}"/>
              </a:ext>
            </a:extLst>
          </p:cNvPr>
          <p:cNvSpPr/>
          <p:nvPr/>
        </p:nvSpPr>
        <p:spPr>
          <a:xfrm>
            <a:off x="4984259" y="3647291"/>
            <a:ext cx="1126629" cy="10471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Rectángulo: esquinas redondeadas 12">
            <a:extLst>
              <a:ext uri="{FF2B5EF4-FFF2-40B4-BE49-F238E27FC236}">
                <a16:creationId xmlns:a16="http://schemas.microsoft.com/office/drawing/2014/main" xmlns="" id="{697672C8-80E3-43DA-BAA5-E638AE4388CC}"/>
              </a:ext>
            </a:extLst>
          </p:cNvPr>
          <p:cNvSpPr/>
          <p:nvPr/>
        </p:nvSpPr>
        <p:spPr>
          <a:xfrm>
            <a:off x="6188266" y="1492303"/>
            <a:ext cx="1681112" cy="120032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dirty="0"/>
              <a:t>SERVICIOS DE DESADUANAJE PARA INGRESO AL PAIS</a:t>
            </a:r>
          </a:p>
        </p:txBody>
      </p:sp>
      <p:sp>
        <p:nvSpPr>
          <p:cNvPr id="15" name="Rectángulo: esquinas redondeadas 14">
            <a:extLst>
              <a:ext uri="{FF2B5EF4-FFF2-40B4-BE49-F238E27FC236}">
                <a16:creationId xmlns:a16="http://schemas.microsoft.com/office/drawing/2014/main" xmlns="" id="{2E68CF06-95C0-4198-8811-21C896FB49E9}"/>
              </a:ext>
            </a:extLst>
          </p:cNvPr>
          <p:cNvSpPr/>
          <p:nvPr/>
        </p:nvSpPr>
        <p:spPr>
          <a:xfrm>
            <a:off x="7169808" y="3288722"/>
            <a:ext cx="1895475" cy="1270102"/>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dirty="0"/>
              <a:t>SERVICIOS DE</a:t>
            </a:r>
          </a:p>
          <a:p>
            <a:pPr algn="ctr"/>
            <a:r>
              <a:rPr lang="es-PE" sz="1600" dirty="0"/>
              <a:t>SEGURO DURANTE PERMANENCIA EN EL PAIS</a:t>
            </a:r>
          </a:p>
        </p:txBody>
      </p:sp>
      <p:sp>
        <p:nvSpPr>
          <p:cNvPr id="14" name="CuadroTexto 13">
            <a:extLst>
              <a:ext uri="{FF2B5EF4-FFF2-40B4-BE49-F238E27FC236}">
                <a16:creationId xmlns:a16="http://schemas.microsoft.com/office/drawing/2014/main" xmlns="" id="{38607826-AA8F-44C4-937F-695E6FF5E5A1}"/>
              </a:ext>
            </a:extLst>
          </p:cNvPr>
          <p:cNvSpPr txBox="1"/>
          <p:nvPr/>
        </p:nvSpPr>
        <p:spPr>
          <a:xfrm>
            <a:off x="8117545" y="1470308"/>
            <a:ext cx="2840563" cy="1200329"/>
          </a:xfrm>
          <a:prstGeom prst="rect">
            <a:avLst/>
          </a:prstGeom>
          <a:noFill/>
        </p:spPr>
        <p:txBody>
          <a:bodyPr wrap="square" rtlCol="0">
            <a:spAutoFit/>
          </a:bodyPr>
          <a:lstStyle/>
          <a:p>
            <a:r>
              <a:rPr lang="es-PE" dirty="0"/>
              <a:t>Carta fianza avalada por la FAP por un 10% valor RM, ejecutable </a:t>
            </a:r>
            <a:r>
              <a:rPr lang="es-PE" b="1" dirty="0"/>
              <a:t>SOLO</a:t>
            </a:r>
            <a:r>
              <a:rPr lang="es-PE" dirty="0"/>
              <a:t> si el equipo se queda en el país</a:t>
            </a:r>
          </a:p>
        </p:txBody>
      </p:sp>
      <p:sp>
        <p:nvSpPr>
          <p:cNvPr id="17" name="CuadroTexto 16">
            <a:extLst>
              <a:ext uri="{FF2B5EF4-FFF2-40B4-BE49-F238E27FC236}">
                <a16:creationId xmlns:a16="http://schemas.microsoft.com/office/drawing/2014/main" xmlns="" id="{640D9D31-D275-4E31-998C-8F5A946FEB3F}"/>
              </a:ext>
            </a:extLst>
          </p:cNvPr>
          <p:cNvSpPr txBox="1"/>
          <p:nvPr/>
        </p:nvSpPr>
        <p:spPr>
          <a:xfrm>
            <a:off x="9224742" y="3269672"/>
            <a:ext cx="2372172" cy="1200329"/>
          </a:xfrm>
          <a:prstGeom prst="rect">
            <a:avLst/>
          </a:prstGeom>
          <a:noFill/>
        </p:spPr>
        <p:txBody>
          <a:bodyPr wrap="square" rtlCol="0">
            <a:spAutoFit/>
          </a:bodyPr>
          <a:lstStyle/>
          <a:p>
            <a:r>
              <a:rPr lang="es-PE" dirty="0"/>
              <a:t>Servicio asumido por la institución, corresponde al 2% precio del RM</a:t>
            </a:r>
          </a:p>
        </p:txBody>
      </p:sp>
      <p:sp>
        <p:nvSpPr>
          <p:cNvPr id="18" name="Flecha: a la derecha 17">
            <a:extLst>
              <a:ext uri="{FF2B5EF4-FFF2-40B4-BE49-F238E27FC236}">
                <a16:creationId xmlns:a16="http://schemas.microsoft.com/office/drawing/2014/main" xmlns="" id="{A04239A4-77B5-48A6-B29B-DE359D2C955E}"/>
              </a:ext>
            </a:extLst>
          </p:cNvPr>
          <p:cNvSpPr/>
          <p:nvPr/>
        </p:nvSpPr>
        <p:spPr>
          <a:xfrm>
            <a:off x="3370714" y="5166754"/>
            <a:ext cx="927142" cy="147061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028" name="Picture 4" descr="Resultado de imagen para VIATICOS">
            <a:extLst>
              <a:ext uri="{FF2B5EF4-FFF2-40B4-BE49-F238E27FC236}">
                <a16:creationId xmlns:a16="http://schemas.microsoft.com/office/drawing/2014/main" xmlns="" id="{F5DB9951-A4B1-43E0-9E07-6832D7DCB6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19923" y="5076822"/>
            <a:ext cx="3038177" cy="1428750"/>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esquinas redondeadas 19">
            <a:extLst>
              <a:ext uri="{FF2B5EF4-FFF2-40B4-BE49-F238E27FC236}">
                <a16:creationId xmlns:a16="http://schemas.microsoft.com/office/drawing/2014/main" xmlns="" id="{4B85DFDE-9E5F-45EA-9ABA-1A63E03EA0C4}"/>
              </a:ext>
            </a:extLst>
          </p:cNvPr>
          <p:cNvSpPr/>
          <p:nvPr/>
        </p:nvSpPr>
        <p:spPr>
          <a:xfrm>
            <a:off x="7474608" y="5007049"/>
            <a:ext cx="1895475" cy="1270102"/>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dirty="0"/>
              <a:t>VIATICOS DE PERSONAL PARA DESPLIEGUE RADAR EN EL PAIS</a:t>
            </a:r>
          </a:p>
        </p:txBody>
      </p:sp>
      <p:sp>
        <p:nvSpPr>
          <p:cNvPr id="21" name="CuadroTexto 20">
            <a:extLst>
              <a:ext uri="{FF2B5EF4-FFF2-40B4-BE49-F238E27FC236}">
                <a16:creationId xmlns:a16="http://schemas.microsoft.com/office/drawing/2014/main" xmlns="" id="{6B194ACD-0C54-4ACD-B00F-24731E750A8F}"/>
              </a:ext>
            </a:extLst>
          </p:cNvPr>
          <p:cNvSpPr txBox="1"/>
          <p:nvPr/>
        </p:nvSpPr>
        <p:spPr>
          <a:xfrm>
            <a:off x="9537826" y="5003835"/>
            <a:ext cx="2372172" cy="1200329"/>
          </a:xfrm>
          <a:prstGeom prst="rect">
            <a:avLst/>
          </a:prstGeom>
          <a:noFill/>
        </p:spPr>
        <p:txBody>
          <a:bodyPr wrap="square" rtlCol="0">
            <a:spAutoFit/>
          </a:bodyPr>
          <a:lstStyle/>
          <a:p>
            <a:r>
              <a:rPr lang="es-PE" dirty="0"/>
              <a:t>Alternativamente destaque de personal hacia Iquitos, Tarapoto, Puerto Maldonado</a:t>
            </a:r>
          </a:p>
        </p:txBody>
      </p:sp>
    </p:spTree>
    <p:extLst>
      <p:ext uri="{BB962C8B-B14F-4D97-AF65-F5344CB8AC3E}">
        <p14:creationId xmlns:p14="http://schemas.microsoft.com/office/powerpoint/2010/main" val="3430704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xmlns="" id="{D71A5C06-6E30-4047-A81B-ABF3F1EC1FF0}"/>
              </a:ext>
            </a:extLst>
          </p:cNvPr>
          <p:cNvPicPr>
            <a:picLocks noChangeArrowheads="1"/>
          </p:cNvPicPr>
          <p:nvPr/>
        </p:nvPicPr>
        <p:blipFill>
          <a:blip r:embed="rId2" cstate="print">
            <a:clrChange>
              <a:clrFrom>
                <a:srgbClr val="0808B5"/>
              </a:clrFrom>
              <a:clrTo>
                <a:srgbClr val="0808B5">
                  <a:alpha val="0"/>
                </a:srgbClr>
              </a:clrTo>
            </a:clrChange>
            <a:grayscl/>
          </a:blip>
          <a:srcRect/>
          <a:stretch>
            <a:fillRect/>
          </a:stretch>
        </p:blipFill>
        <p:spPr bwMode="auto">
          <a:xfrm>
            <a:off x="138545" y="83130"/>
            <a:ext cx="791897" cy="876040"/>
          </a:xfrm>
          <a:prstGeom prst="rect">
            <a:avLst/>
          </a:prstGeom>
          <a:noFill/>
          <a:ln w="9525">
            <a:noFill/>
            <a:miter lim="800000"/>
            <a:headEnd/>
            <a:tailEnd/>
          </a:ln>
        </p:spPr>
      </p:pic>
      <p:cxnSp>
        <p:nvCxnSpPr>
          <p:cNvPr id="3" name="Conector recto 2">
            <a:extLst>
              <a:ext uri="{FF2B5EF4-FFF2-40B4-BE49-F238E27FC236}">
                <a16:creationId xmlns:a16="http://schemas.microsoft.com/office/drawing/2014/main" xmlns="" id="{899D5389-4640-4977-967E-3CADA52405C1}"/>
              </a:ext>
            </a:extLst>
          </p:cNvPr>
          <p:cNvCxnSpPr/>
          <p:nvPr/>
        </p:nvCxnSpPr>
        <p:spPr>
          <a:xfrm>
            <a:off x="0" y="1066803"/>
            <a:ext cx="12192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xmlns="" id="{59F1B3C6-CBEF-462B-873A-189386D3CC01}"/>
              </a:ext>
            </a:extLst>
          </p:cNvPr>
          <p:cNvSpPr txBox="1"/>
          <p:nvPr/>
        </p:nvSpPr>
        <p:spPr>
          <a:xfrm>
            <a:off x="1167555" y="154612"/>
            <a:ext cx="10401649" cy="646331"/>
          </a:xfrm>
          <a:prstGeom prst="rect">
            <a:avLst/>
          </a:prstGeom>
          <a:noFill/>
        </p:spPr>
        <p:txBody>
          <a:bodyPr wrap="square" rtlCol="0">
            <a:spAutoFit/>
          </a:bodyPr>
          <a:lstStyle/>
          <a:p>
            <a:r>
              <a:rPr lang="es-ES" sz="3600" b="1" dirty="0">
                <a:latin typeface="Franklin Gothic Demi Cond" panose="020B0706030402020204" pitchFamily="34" charset="0"/>
              </a:rPr>
              <a:t>SÍNTENSIS</a:t>
            </a:r>
          </a:p>
        </p:txBody>
      </p:sp>
      <p:pic>
        <p:nvPicPr>
          <p:cNvPr id="5" name="Imagen 4">
            <a:extLst>
              <a:ext uri="{FF2B5EF4-FFF2-40B4-BE49-F238E27FC236}">
                <a16:creationId xmlns:a16="http://schemas.microsoft.com/office/drawing/2014/main" xmlns="" id="{3F3A00B7-2531-450D-A48D-1342915E2D75}"/>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4579" t="9096" r="14614" b="9972"/>
          <a:stretch/>
        </p:blipFill>
        <p:spPr>
          <a:xfrm>
            <a:off x="11284014" y="113177"/>
            <a:ext cx="769441" cy="815946"/>
          </a:xfrm>
          <a:prstGeom prst="rect">
            <a:avLst/>
          </a:prstGeom>
        </p:spPr>
      </p:pic>
      <p:sp>
        <p:nvSpPr>
          <p:cNvPr id="16" name="CuadroTexto 15">
            <a:extLst>
              <a:ext uri="{FF2B5EF4-FFF2-40B4-BE49-F238E27FC236}">
                <a16:creationId xmlns:a16="http://schemas.microsoft.com/office/drawing/2014/main" xmlns="" id="{2484B386-F60C-4432-A3A2-695427FD4AC7}"/>
              </a:ext>
            </a:extLst>
          </p:cNvPr>
          <p:cNvSpPr txBox="1"/>
          <p:nvPr/>
        </p:nvSpPr>
        <p:spPr>
          <a:xfrm>
            <a:off x="930442" y="1911724"/>
            <a:ext cx="7976445" cy="4031873"/>
          </a:xfrm>
          <a:prstGeom prst="rect">
            <a:avLst/>
          </a:prstGeom>
          <a:noFill/>
        </p:spPr>
        <p:txBody>
          <a:bodyPr wrap="square" rtlCol="0">
            <a:spAutoFit/>
          </a:bodyPr>
          <a:lstStyle/>
          <a:p>
            <a:pPr marL="457200" indent="-457200">
              <a:buFont typeface="Wingdings" panose="05000000000000000000" pitchFamily="2" charset="2"/>
              <a:buChar char="§"/>
            </a:pPr>
            <a:r>
              <a:rPr lang="es-PE" sz="3200" dirty="0">
                <a:latin typeface="Franklin Gothic Medium Cond" panose="020B0606030402020204" pitchFamily="34" charset="0"/>
              </a:rPr>
              <a:t>Tridimensionalidad ofrece cuantificación de masas y precisión</a:t>
            </a:r>
          </a:p>
          <a:p>
            <a:pPr marL="457200" indent="-457200">
              <a:buFont typeface="Wingdings" panose="05000000000000000000" pitchFamily="2" charset="2"/>
              <a:buChar char="§"/>
            </a:pPr>
            <a:r>
              <a:rPr lang="es-PE" sz="3200" dirty="0">
                <a:latin typeface="Franklin Gothic Medium Cond" panose="020B0606030402020204" pitchFamily="34" charset="0"/>
              </a:rPr>
              <a:t>Fácil transportabilidad e instalación</a:t>
            </a:r>
          </a:p>
          <a:p>
            <a:pPr marL="457200" indent="-457200">
              <a:buFont typeface="Wingdings" panose="05000000000000000000" pitchFamily="2" charset="2"/>
              <a:buChar char="§"/>
            </a:pPr>
            <a:r>
              <a:rPr lang="es-PE" sz="3200" dirty="0">
                <a:latin typeface="Franklin Gothic Medium Cond" panose="020B0606030402020204" pitchFamily="34" charset="0"/>
              </a:rPr>
              <a:t>Beneficios múltiples a varios sectores</a:t>
            </a:r>
          </a:p>
          <a:p>
            <a:pPr marL="457200" indent="-457200">
              <a:buFont typeface="Wingdings" panose="05000000000000000000" pitchFamily="2" charset="2"/>
              <a:buChar char="§"/>
            </a:pPr>
            <a:r>
              <a:rPr lang="es-PE" sz="3200" dirty="0">
                <a:latin typeface="Franklin Gothic Medium Cond" panose="020B0606030402020204" pitchFamily="34" charset="0"/>
              </a:rPr>
              <a:t>Ahorro de costos para usuarios</a:t>
            </a:r>
          </a:p>
          <a:p>
            <a:pPr marL="457200" indent="-457200">
              <a:buFont typeface="Wingdings" panose="05000000000000000000" pitchFamily="2" charset="2"/>
              <a:buChar char="§"/>
            </a:pPr>
            <a:r>
              <a:rPr lang="es-PE" sz="3200" dirty="0">
                <a:latin typeface="Franklin Gothic Medium Cond" panose="020B0606030402020204" pitchFamily="34" charset="0"/>
              </a:rPr>
              <a:t>Previsión para desastres causados por efectos meteorológicos</a:t>
            </a:r>
          </a:p>
          <a:p>
            <a:pPr marL="457200" indent="-457200">
              <a:buFont typeface="Wingdings" panose="05000000000000000000" pitchFamily="2" charset="2"/>
              <a:buChar char="§"/>
            </a:pPr>
            <a:r>
              <a:rPr lang="es-PE" sz="3200" dirty="0">
                <a:latin typeface="Franklin Gothic Medium Cond" panose="020B0606030402020204" pitchFamily="34" charset="0"/>
              </a:rPr>
              <a:t>Mínima inversión</a:t>
            </a:r>
          </a:p>
        </p:txBody>
      </p:sp>
    </p:spTree>
    <p:extLst>
      <p:ext uri="{BB962C8B-B14F-4D97-AF65-F5344CB8AC3E}">
        <p14:creationId xmlns:p14="http://schemas.microsoft.com/office/powerpoint/2010/main" val="2135545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xmlns="" id="{0CA52FA5-6550-4A94-B541-9436DF4A7B5C}"/>
              </a:ext>
            </a:extLst>
          </p:cNvPr>
          <p:cNvPicPr>
            <a:picLocks noChangeArrowheads="1"/>
          </p:cNvPicPr>
          <p:nvPr/>
        </p:nvPicPr>
        <p:blipFill>
          <a:blip r:embed="rId2" cstate="print">
            <a:clrChange>
              <a:clrFrom>
                <a:srgbClr val="0808B5"/>
              </a:clrFrom>
              <a:clrTo>
                <a:srgbClr val="0808B5">
                  <a:alpha val="0"/>
                </a:srgbClr>
              </a:clrTo>
            </a:clrChange>
            <a:duotone>
              <a:prstClr val="black"/>
              <a:schemeClr val="accent2">
                <a:tint val="45000"/>
                <a:satMod val="400000"/>
              </a:schemeClr>
            </a:duotone>
          </a:blip>
          <a:srcRect/>
          <a:stretch>
            <a:fillRect/>
          </a:stretch>
        </p:blipFill>
        <p:spPr bwMode="auto">
          <a:xfrm>
            <a:off x="3139788" y="1350181"/>
            <a:ext cx="2416372" cy="2431473"/>
          </a:xfrm>
          <a:prstGeom prst="rect">
            <a:avLst/>
          </a:prstGeom>
          <a:noFill/>
          <a:ln w="9525">
            <a:noFill/>
            <a:miter lim="800000"/>
            <a:headEnd/>
            <a:tailEnd/>
          </a:ln>
        </p:spPr>
      </p:pic>
      <p:pic>
        <p:nvPicPr>
          <p:cNvPr id="3" name="Imagen 2"/>
          <p:cNvPicPr>
            <a:picLocks noChangeAspect="1"/>
          </p:cNvPicPr>
          <p:nvPr/>
        </p:nvPicPr>
        <p:blipFill rotWithShape="1">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l="14579" t="9096" r="14614" b="9972"/>
          <a:stretch/>
        </p:blipFill>
        <p:spPr>
          <a:xfrm>
            <a:off x="6635842" y="1276350"/>
            <a:ext cx="2313709" cy="2453549"/>
          </a:xfrm>
          <a:prstGeom prst="rect">
            <a:avLst/>
          </a:prstGeom>
        </p:spPr>
      </p:pic>
      <p:sp>
        <p:nvSpPr>
          <p:cNvPr id="9" name="CuadroTexto 8">
            <a:extLst>
              <a:ext uri="{FF2B5EF4-FFF2-40B4-BE49-F238E27FC236}">
                <a16:creationId xmlns:a16="http://schemas.microsoft.com/office/drawing/2014/main" xmlns="" id="{11C02D26-FBE7-42E4-AFE1-981929D6984D}"/>
              </a:ext>
            </a:extLst>
          </p:cNvPr>
          <p:cNvSpPr txBox="1"/>
          <p:nvPr/>
        </p:nvSpPr>
        <p:spPr>
          <a:xfrm>
            <a:off x="2673922" y="5963379"/>
            <a:ext cx="6899564" cy="369332"/>
          </a:xfrm>
          <a:prstGeom prst="rect">
            <a:avLst/>
          </a:prstGeom>
          <a:noFill/>
        </p:spPr>
        <p:txBody>
          <a:bodyPr wrap="square" rtlCol="0">
            <a:spAutoFit/>
          </a:bodyPr>
          <a:lstStyle/>
          <a:p>
            <a:pPr algn="ctr"/>
            <a:r>
              <a:rPr lang="es-PE" dirty="0">
                <a:latin typeface="Franklin Gothic Heavy" panose="020B0903020102020204" pitchFamily="34" charset="0"/>
              </a:rPr>
              <a:t>PREGUNTAS?</a:t>
            </a:r>
          </a:p>
        </p:txBody>
      </p:sp>
      <p:sp>
        <p:nvSpPr>
          <p:cNvPr id="7" name="Rectángulo: esquinas redondeadas 6">
            <a:extLst>
              <a:ext uri="{FF2B5EF4-FFF2-40B4-BE49-F238E27FC236}">
                <a16:creationId xmlns:a16="http://schemas.microsoft.com/office/drawing/2014/main" xmlns="" id="{AE10B90D-0AF6-41C7-9D22-88D1F25E6215}"/>
              </a:ext>
            </a:extLst>
          </p:cNvPr>
          <p:cNvSpPr/>
          <p:nvPr/>
        </p:nvSpPr>
        <p:spPr>
          <a:xfrm>
            <a:off x="381000" y="4241679"/>
            <a:ext cx="11412044" cy="1111371"/>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600" dirty="0">
                <a:latin typeface="Franklin Gothic Heavy" panose="020B0903020102020204" pitchFamily="34" charset="0"/>
              </a:rPr>
              <a:t>RADAR METEOROLÓGICO PORTÁTIL TIPO DOPPLER</a:t>
            </a:r>
          </a:p>
        </p:txBody>
      </p:sp>
    </p:spTree>
    <p:extLst>
      <p:ext uri="{BB962C8B-B14F-4D97-AF65-F5344CB8AC3E}">
        <p14:creationId xmlns:p14="http://schemas.microsoft.com/office/powerpoint/2010/main" val="1971118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xmlns="" id="{F69DC460-F0F6-4955-8FEC-EBAA54446D4B}"/>
              </a:ext>
            </a:extLst>
          </p:cNvPr>
          <p:cNvSpPr txBox="1"/>
          <p:nvPr/>
        </p:nvSpPr>
        <p:spPr>
          <a:xfrm>
            <a:off x="1235242" y="1939161"/>
            <a:ext cx="9577137" cy="3539430"/>
          </a:xfrm>
          <a:prstGeom prst="rect">
            <a:avLst/>
          </a:prstGeom>
          <a:noFill/>
        </p:spPr>
        <p:txBody>
          <a:bodyPr wrap="square" rtlCol="0">
            <a:spAutoFit/>
          </a:bodyPr>
          <a:lstStyle/>
          <a:p>
            <a:pPr marL="285750" indent="-285750">
              <a:buFont typeface="Wingdings" panose="05000000000000000000" pitchFamily="2" charset="2"/>
              <a:buChar char="§"/>
            </a:pPr>
            <a:r>
              <a:rPr lang="es-ES" sz="3200" dirty="0">
                <a:latin typeface="Franklin Gothic Heavy" panose="020B0903020102020204" pitchFamily="34" charset="0"/>
              </a:rPr>
              <a:t>CONCEPTO</a:t>
            </a:r>
          </a:p>
          <a:p>
            <a:pPr marL="285750" indent="-285750">
              <a:buFont typeface="Wingdings" panose="05000000000000000000" pitchFamily="2" charset="2"/>
              <a:buChar char="§"/>
            </a:pPr>
            <a:r>
              <a:rPr lang="es-ES" sz="3200" dirty="0">
                <a:latin typeface="Franklin Gothic Heavy" panose="020B0903020102020204" pitchFamily="34" charset="0"/>
              </a:rPr>
              <a:t>CARACTERÍSTICAS</a:t>
            </a:r>
          </a:p>
          <a:p>
            <a:pPr marL="285750" indent="-285750">
              <a:buFont typeface="Wingdings" panose="05000000000000000000" pitchFamily="2" charset="2"/>
              <a:buChar char="§"/>
            </a:pPr>
            <a:r>
              <a:rPr lang="es-ES" sz="3200" dirty="0">
                <a:latin typeface="Franklin Gothic Heavy" panose="020B0903020102020204" pitchFamily="34" charset="0"/>
              </a:rPr>
              <a:t>BENEFICIOS</a:t>
            </a:r>
          </a:p>
          <a:p>
            <a:pPr marL="285750" indent="-285750">
              <a:buFont typeface="Wingdings" panose="05000000000000000000" pitchFamily="2" charset="2"/>
              <a:buChar char="§"/>
            </a:pPr>
            <a:r>
              <a:rPr lang="es-ES" sz="3200" dirty="0">
                <a:latin typeface="Franklin Gothic Heavy" panose="020B0903020102020204" pitchFamily="34" charset="0"/>
              </a:rPr>
              <a:t>GRAFOANÁLISIS</a:t>
            </a:r>
          </a:p>
          <a:p>
            <a:pPr marL="285750" indent="-285750">
              <a:buFont typeface="Wingdings" panose="05000000000000000000" pitchFamily="2" charset="2"/>
              <a:buChar char="§"/>
            </a:pPr>
            <a:r>
              <a:rPr lang="es-ES" sz="3200" dirty="0">
                <a:latin typeface="Franklin Gothic Heavy" panose="020B0903020102020204" pitchFamily="34" charset="0"/>
              </a:rPr>
              <a:t>ARRIBO Y CRONOGRAMA DESPLIEGUE</a:t>
            </a:r>
          </a:p>
          <a:p>
            <a:pPr marL="285750" indent="-285750">
              <a:buFont typeface="Wingdings" panose="05000000000000000000" pitchFamily="2" charset="2"/>
              <a:buChar char="§"/>
            </a:pPr>
            <a:r>
              <a:rPr lang="es-ES" sz="3200" dirty="0">
                <a:latin typeface="Franklin Gothic Heavy" panose="020B0903020102020204" pitchFamily="34" charset="0"/>
              </a:rPr>
              <a:t>REQUERIMIENTOS</a:t>
            </a:r>
          </a:p>
          <a:p>
            <a:pPr marL="285750" indent="-285750">
              <a:buFont typeface="Wingdings" panose="05000000000000000000" pitchFamily="2" charset="2"/>
              <a:buChar char="§"/>
            </a:pPr>
            <a:r>
              <a:rPr lang="es-ES" sz="3200" dirty="0">
                <a:latin typeface="Franklin Gothic Heavy" panose="020B0903020102020204" pitchFamily="34" charset="0"/>
              </a:rPr>
              <a:t>SÍNTESIS</a:t>
            </a:r>
            <a:endParaRPr lang="en-US" sz="3200" dirty="0">
              <a:latin typeface="Franklin Gothic Heavy" panose="020B0903020102020204" pitchFamily="34" charset="0"/>
            </a:endParaRPr>
          </a:p>
        </p:txBody>
      </p:sp>
      <p:grpSp>
        <p:nvGrpSpPr>
          <p:cNvPr id="2" name="Grupo 1">
            <a:extLst>
              <a:ext uri="{FF2B5EF4-FFF2-40B4-BE49-F238E27FC236}">
                <a16:creationId xmlns:a16="http://schemas.microsoft.com/office/drawing/2014/main" xmlns="" id="{CC1B3C35-1118-437E-9D75-13C6A527EEF9}"/>
              </a:ext>
            </a:extLst>
          </p:cNvPr>
          <p:cNvGrpSpPr/>
          <p:nvPr/>
        </p:nvGrpSpPr>
        <p:grpSpPr>
          <a:xfrm>
            <a:off x="0" y="83130"/>
            <a:ext cx="12192000" cy="983673"/>
            <a:chOff x="0" y="83130"/>
            <a:chExt cx="12192000" cy="983673"/>
          </a:xfrm>
        </p:grpSpPr>
        <p:pic>
          <p:nvPicPr>
            <p:cNvPr id="4" name="Picture 3">
              <a:extLst>
                <a:ext uri="{FF2B5EF4-FFF2-40B4-BE49-F238E27FC236}">
                  <a16:creationId xmlns:a16="http://schemas.microsoft.com/office/drawing/2014/main" xmlns="" id="{3D0E64C3-F752-4B32-92CF-CEF0C036BEA1}"/>
                </a:ext>
              </a:extLst>
            </p:cNvPr>
            <p:cNvPicPr>
              <a:picLocks noChangeArrowheads="1"/>
            </p:cNvPicPr>
            <p:nvPr/>
          </p:nvPicPr>
          <p:blipFill>
            <a:blip r:embed="rId2" cstate="print">
              <a:clrChange>
                <a:clrFrom>
                  <a:srgbClr val="0808B5"/>
                </a:clrFrom>
                <a:clrTo>
                  <a:srgbClr val="0808B5">
                    <a:alpha val="0"/>
                  </a:srgbClr>
                </a:clrTo>
              </a:clrChange>
              <a:grayscl/>
            </a:blip>
            <a:srcRect/>
            <a:stretch>
              <a:fillRect/>
            </a:stretch>
          </p:blipFill>
          <p:spPr bwMode="auto">
            <a:xfrm>
              <a:off x="138545" y="83130"/>
              <a:ext cx="791897" cy="876040"/>
            </a:xfrm>
            <a:prstGeom prst="rect">
              <a:avLst/>
            </a:prstGeom>
            <a:noFill/>
            <a:ln w="9525">
              <a:noFill/>
              <a:miter lim="800000"/>
              <a:headEnd/>
              <a:tailEnd/>
            </a:ln>
          </p:spPr>
        </p:pic>
        <p:cxnSp>
          <p:nvCxnSpPr>
            <p:cNvPr id="5" name="Conector recto 4">
              <a:extLst>
                <a:ext uri="{FF2B5EF4-FFF2-40B4-BE49-F238E27FC236}">
                  <a16:creationId xmlns:a16="http://schemas.microsoft.com/office/drawing/2014/main" xmlns="" id="{01D8D3B6-9127-4E8C-BB7E-B659C79D26AB}"/>
                </a:ext>
              </a:extLst>
            </p:cNvPr>
            <p:cNvCxnSpPr/>
            <p:nvPr/>
          </p:nvCxnSpPr>
          <p:spPr>
            <a:xfrm>
              <a:off x="0" y="1066803"/>
              <a:ext cx="12192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xmlns="" id="{1AC28FB9-104A-4C47-9C6A-B216F4C5A218}"/>
                </a:ext>
              </a:extLst>
            </p:cNvPr>
            <p:cNvSpPr txBox="1"/>
            <p:nvPr/>
          </p:nvSpPr>
          <p:spPr>
            <a:xfrm>
              <a:off x="1332928" y="237442"/>
              <a:ext cx="6587318" cy="646331"/>
            </a:xfrm>
            <a:prstGeom prst="rect">
              <a:avLst/>
            </a:prstGeom>
            <a:noFill/>
          </p:spPr>
          <p:txBody>
            <a:bodyPr wrap="square" rtlCol="0">
              <a:spAutoFit/>
            </a:bodyPr>
            <a:lstStyle/>
            <a:p>
              <a:r>
                <a:rPr lang="es-PE" sz="3600" b="1" dirty="0">
                  <a:latin typeface="Franklin Gothic Heavy" panose="020B0903020102020204" pitchFamily="34" charset="0"/>
                </a:rPr>
                <a:t>SUMARIO</a:t>
              </a:r>
            </a:p>
          </p:txBody>
        </p:sp>
        <p:pic>
          <p:nvPicPr>
            <p:cNvPr id="9" name="Imagen 8">
              <a:extLst>
                <a:ext uri="{FF2B5EF4-FFF2-40B4-BE49-F238E27FC236}">
                  <a16:creationId xmlns:a16="http://schemas.microsoft.com/office/drawing/2014/main" xmlns="" id="{392092B3-BD45-43E4-828D-F3ACBA4837A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4579" t="9096" r="14614" b="9972"/>
            <a:stretch/>
          </p:blipFill>
          <p:spPr>
            <a:xfrm>
              <a:off x="11284014" y="113177"/>
              <a:ext cx="769441" cy="815946"/>
            </a:xfrm>
            <a:prstGeom prst="rect">
              <a:avLst/>
            </a:prstGeom>
          </p:spPr>
        </p:pic>
      </p:grpSp>
    </p:spTree>
    <p:extLst>
      <p:ext uri="{BB962C8B-B14F-4D97-AF65-F5344CB8AC3E}">
        <p14:creationId xmlns:p14="http://schemas.microsoft.com/office/powerpoint/2010/main" val="1238212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xmlns="" id="{FB87A3F5-C668-4E07-AF13-FABFAE27B54A}"/>
              </a:ext>
            </a:extLst>
          </p:cNvPr>
          <p:cNvGrpSpPr/>
          <p:nvPr/>
        </p:nvGrpSpPr>
        <p:grpSpPr>
          <a:xfrm>
            <a:off x="0" y="83130"/>
            <a:ext cx="12192000" cy="983673"/>
            <a:chOff x="0" y="83130"/>
            <a:chExt cx="12192000" cy="983673"/>
          </a:xfrm>
        </p:grpSpPr>
        <p:pic>
          <p:nvPicPr>
            <p:cNvPr id="5" name="Picture 3">
              <a:extLst>
                <a:ext uri="{FF2B5EF4-FFF2-40B4-BE49-F238E27FC236}">
                  <a16:creationId xmlns:a16="http://schemas.microsoft.com/office/drawing/2014/main" xmlns="" id="{F4555CCB-786A-443E-92F4-F388C361396E}"/>
                </a:ext>
              </a:extLst>
            </p:cNvPr>
            <p:cNvPicPr>
              <a:picLocks noChangeArrowheads="1"/>
            </p:cNvPicPr>
            <p:nvPr/>
          </p:nvPicPr>
          <p:blipFill>
            <a:blip r:embed="rId2" cstate="print">
              <a:clrChange>
                <a:clrFrom>
                  <a:srgbClr val="0808B5"/>
                </a:clrFrom>
                <a:clrTo>
                  <a:srgbClr val="0808B5">
                    <a:alpha val="0"/>
                  </a:srgbClr>
                </a:clrTo>
              </a:clrChange>
              <a:grayscl/>
            </a:blip>
            <a:srcRect/>
            <a:stretch>
              <a:fillRect/>
            </a:stretch>
          </p:blipFill>
          <p:spPr bwMode="auto">
            <a:xfrm>
              <a:off x="138545" y="83130"/>
              <a:ext cx="791897" cy="876040"/>
            </a:xfrm>
            <a:prstGeom prst="rect">
              <a:avLst/>
            </a:prstGeom>
            <a:noFill/>
            <a:ln w="9525">
              <a:noFill/>
              <a:miter lim="800000"/>
              <a:headEnd/>
              <a:tailEnd/>
            </a:ln>
          </p:spPr>
        </p:pic>
        <p:cxnSp>
          <p:nvCxnSpPr>
            <p:cNvPr id="6" name="Conector recto 5">
              <a:extLst>
                <a:ext uri="{FF2B5EF4-FFF2-40B4-BE49-F238E27FC236}">
                  <a16:creationId xmlns:a16="http://schemas.microsoft.com/office/drawing/2014/main" xmlns="" id="{5066EE7D-AFC3-4EEF-8CED-DF3D5974CA27}"/>
                </a:ext>
              </a:extLst>
            </p:cNvPr>
            <p:cNvCxnSpPr/>
            <p:nvPr/>
          </p:nvCxnSpPr>
          <p:spPr>
            <a:xfrm>
              <a:off x="0" y="1066803"/>
              <a:ext cx="12192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xmlns="" id="{4E3929F6-BBBA-4F2E-B672-43188056B09B}"/>
                </a:ext>
              </a:extLst>
            </p:cNvPr>
            <p:cNvSpPr txBox="1"/>
            <p:nvPr/>
          </p:nvSpPr>
          <p:spPr>
            <a:xfrm>
              <a:off x="1332928" y="237442"/>
              <a:ext cx="8839772" cy="646331"/>
            </a:xfrm>
            <a:prstGeom prst="rect">
              <a:avLst/>
            </a:prstGeom>
            <a:noFill/>
          </p:spPr>
          <p:txBody>
            <a:bodyPr wrap="square" rtlCol="0">
              <a:spAutoFit/>
            </a:bodyPr>
            <a:lstStyle/>
            <a:p>
              <a:r>
                <a:rPr lang="es-PE" sz="3600" b="1" dirty="0">
                  <a:latin typeface="Franklin Gothic Heavy" panose="020B0903020102020204" pitchFamily="34" charset="0"/>
                </a:rPr>
                <a:t>RADAR METEOROLÓGICO PORTÁTIL</a:t>
              </a:r>
            </a:p>
          </p:txBody>
        </p:sp>
        <p:pic>
          <p:nvPicPr>
            <p:cNvPr id="8" name="Imagen 7">
              <a:extLst>
                <a:ext uri="{FF2B5EF4-FFF2-40B4-BE49-F238E27FC236}">
                  <a16:creationId xmlns:a16="http://schemas.microsoft.com/office/drawing/2014/main" xmlns="" id="{5B206E8C-C0BA-41CE-B781-BAADBBC68A93}"/>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4579" t="9096" r="14614" b="9972"/>
            <a:stretch/>
          </p:blipFill>
          <p:spPr>
            <a:xfrm>
              <a:off x="11284014" y="113177"/>
              <a:ext cx="769441" cy="815946"/>
            </a:xfrm>
            <a:prstGeom prst="rect">
              <a:avLst/>
            </a:prstGeom>
          </p:spPr>
        </p:pic>
      </p:grpSp>
      <p:pic>
        <p:nvPicPr>
          <p:cNvPr id="19" name="Imagen 18">
            <a:extLst>
              <a:ext uri="{FF2B5EF4-FFF2-40B4-BE49-F238E27FC236}">
                <a16:creationId xmlns:a16="http://schemas.microsoft.com/office/drawing/2014/main" xmlns="" id="{1252A6CA-AA4A-40F2-A3F5-FDBCF54EBE0C}"/>
              </a:ext>
            </a:extLst>
          </p:cNvPr>
          <p:cNvPicPr>
            <a:picLocks noChangeAspect="1"/>
          </p:cNvPicPr>
          <p:nvPr/>
        </p:nvPicPr>
        <p:blipFill>
          <a:blip r:embed="rId5"/>
          <a:stretch>
            <a:fillRect/>
          </a:stretch>
        </p:blipFill>
        <p:spPr>
          <a:xfrm>
            <a:off x="3562064" y="1471992"/>
            <a:ext cx="5067872" cy="4938703"/>
          </a:xfrm>
          <a:prstGeom prst="rect">
            <a:avLst/>
          </a:prstGeom>
        </p:spPr>
      </p:pic>
    </p:spTree>
    <p:extLst>
      <p:ext uri="{BB962C8B-B14F-4D97-AF65-F5344CB8AC3E}">
        <p14:creationId xmlns:p14="http://schemas.microsoft.com/office/powerpoint/2010/main" val="2486724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xmlns="" id="{FB87A3F5-C668-4E07-AF13-FABFAE27B54A}"/>
              </a:ext>
            </a:extLst>
          </p:cNvPr>
          <p:cNvGrpSpPr/>
          <p:nvPr/>
        </p:nvGrpSpPr>
        <p:grpSpPr>
          <a:xfrm>
            <a:off x="0" y="83130"/>
            <a:ext cx="12192000" cy="983673"/>
            <a:chOff x="0" y="83130"/>
            <a:chExt cx="12192000" cy="983673"/>
          </a:xfrm>
        </p:grpSpPr>
        <p:pic>
          <p:nvPicPr>
            <p:cNvPr id="5" name="Picture 3">
              <a:extLst>
                <a:ext uri="{FF2B5EF4-FFF2-40B4-BE49-F238E27FC236}">
                  <a16:creationId xmlns:a16="http://schemas.microsoft.com/office/drawing/2014/main" xmlns="" id="{F4555CCB-786A-443E-92F4-F388C361396E}"/>
                </a:ext>
              </a:extLst>
            </p:cNvPr>
            <p:cNvPicPr>
              <a:picLocks noChangeArrowheads="1"/>
            </p:cNvPicPr>
            <p:nvPr/>
          </p:nvPicPr>
          <p:blipFill>
            <a:blip r:embed="rId2" cstate="print">
              <a:clrChange>
                <a:clrFrom>
                  <a:srgbClr val="0808B5"/>
                </a:clrFrom>
                <a:clrTo>
                  <a:srgbClr val="0808B5">
                    <a:alpha val="0"/>
                  </a:srgbClr>
                </a:clrTo>
              </a:clrChange>
              <a:grayscl/>
            </a:blip>
            <a:srcRect/>
            <a:stretch>
              <a:fillRect/>
            </a:stretch>
          </p:blipFill>
          <p:spPr bwMode="auto">
            <a:xfrm>
              <a:off x="138545" y="83130"/>
              <a:ext cx="791897" cy="876040"/>
            </a:xfrm>
            <a:prstGeom prst="rect">
              <a:avLst/>
            </a:prstGeom>
            <a:noFill/>
            <a:ln w="9525">
              <a:noFill/>
              <a:miter lim="800000"/>
              <a:headEnd/>
              <a:tailEnd/>
            </a:ln>
          </p:spPr>
        </p:pic>
        <p:cxnSp>
          <p:nvCxnSpPr>
            <p:cNvPr id="6" name="Conector recto 5">
              <a:extLst>
                <a:ext uri="{FF2B5EF4-FFF2-40B4-BE49-F238E27FC236}">
                  <a16:creationId xmlns:a16="http://schemas.microsoft.com/office/drawing/2014/main" xmlns="" id="{5066EE7D-AFC3-4EEF-8CED-DF3D5974CA27}"/>
                </a:ext>
              </a:extLst>
            </p:cNvPr>
            <p:cNvCxnSpPr/>
            <p:nvPr/>
          </p:nvCxnSpPr>
          <p:spPr>
            <a:xfrm>
              <a:off x="0" y="1066803"/>
              <a:ext cx="12192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xmlns="" id="{4E3929F6-BBBA-4F2E-B672-43188056B09B}"/>
                </a:ext>
              </a:extLst>
            </p:cNvPr>
            <p:cNvSpPr txBox="1"/>
            <p:nvPr/>
          </p:nvSpPr>
          <p:spPr>
            <a:xfrm>
              <a:off x="1332928" y="237442"/>
              <a:ext cx="8839772" cy="646331"/>
            </a:xfrm>
            <a:prstGeom prst="rect">
              <a:avLst/>
            </a:prstGeom>
            <a:noFill/>
          </p:spPr>
          <p:txBody>
            <a:bodyPr wrap="square" rtlCol="0">
              <a:spAutoFit/>
            </a:bodyPr>
            <a:lstStyle/>
            <a:p>
              <a:r>
                <a:rPr lang="es-PE" sz="3600" b="1" dirty="0">
                  <a:latin typeface="Franklin Gothic Heavy" panose="020B0903020102020204" pitchFamily="34" charset="0"/>
                </a:rPr>
                <a:t>RADAR METEOROLÓGICO PORTÁTIL</a:t>
              </a:r>
            </a:p>
          </p:txBody>
        </p:sp>
        <p:pic>
          <p:nvPicPr>
            <p:cNvPr id="8" name="Imagen 7">
              <a:extLst>
                <a:ext uri="{FF2B5EF4-FFF2-40B4-BE49-F238E27FC236}">
                  <a16:creationId xmlns:a16="http://schemas.microsoft.com/office/drawing/2014/main" xmlns="" id="{5B206E8C-C0BA-41CE-B781-BAADBBC68A93}"/>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4579" t="9096" r="14614" b="9972"/>
            <a:stretch/>
          </p:blipFill>
          <p:spPr>
            <a:xfrm>
              <a:off x="11284014" y="113177"/>
              <a:ext cx="769441" cy="815946"/>
            </a:xfrm>
            <a:prstGeom prst="rect">
              <a:avLst/>
            </a:prstGeom>
          </p:spPr>
        </p:pic>
      </p:grpSp>
      <p:pic>
        <p:nvPicPr>
          <p:cNvPr id="14" name="Imagen 13">
            <a:extLst>
              <a:ext uri="{FF2B5EF4-FFF2-40B4-BE49-F238E27FC236}">
                <a16:creationId xmlns:a16="http://schemas.microsoft.com/office/drawing/2014/main" xmlns="" id="{A5571A4F-6C20-4028-9C76-D7C2C4895622}"/>
              </a:ext>
            </a:extLst>
          </p:cNvPr>
          <p:cNvPicPr>
            <a:picLocks noChangeAspect="1"/>
          </p:cNvPicPr>
          <p:nvPr/>
        </p:nvPicPr>
        <p:blipFill rotWithShape="1">
          <a:blip r:embed="rId5">
            <a:duotone>
              <a:schemeClr val="bg2">
                <a:shade val="45000"/>
                <a:satMod val="135000"/>
              </a:schemeClr>
              <a:prstClr val="white"/>
            </a:duotone>
          </a:blip>
          <a:srcRect r="36406"/>
          <a:stretch/>
        </p:blipFill>
        <p:spPr>
          <a:xfrm>
            <a:off x="951928" y="1536503"/>
            <a:ext cx="4724686" cy="4943475"/>
          </a:xfrm>
          <a:prstGeom prst="rect">
            <a:avLst/>
          </a:prstGeom>
        </p:spPr>
      </p:pic>
      <p:pic>
        <p:nvPicPr>
          <p:cNvPr id="19" name="Imagen 18">
            <a:extLst>
              <a:ext uri="{FF2B5EF4-FFF2-40B4-BE49-F238E27FC236}">
                <a16:creationId xmlns:a16="http://schemas.microsoft.com/office/drawing/2014/main" xmlns="" id="{1252A6CA-AA4A-40F2-A3F5-FDBCF54EBE0C}"/>
              </a:ext>
            </a:extLst>
          </p:cNvPr>
          <p:cNvPicPr>
            <a:picLocks noChangeAspect="1"/>
          </p:cNvPicPr>
          <p:nvPr/>
        </p:nvPicPr>
        <p:blipFill>
          <a:blip r:embed="rId6">
            <a:duotone>
              <a:schemeClr val="bg2">
                <a:shade val="45000"/>
                <a:satMod val="135000"/>
              </a:schemeClr>
              <a:prstClr val="white"/>
            </a:duotone>
          </a:blip>
          <a:stretch>
            <a:fillRect/>
          </a:stretch>
        </p:blipFill>
        <p:spPr>
          <a:xfrm>
            <a:off x="6400800" y="1541265"/>
            <a:ext cx="5067872" cy="4938703"/>
          </a:xfrm>
          <a:prstGeom prst="rect">
            <a:avLst/>
          </a:prstGeom>
        </p:spPr>
      </p:pic>
      <p:sp>
        <p:nvSpPr>
          <p:cNvPr id="2" name="CuadroTexto 1">
            <a:extLst>
              <a:ext uri="{FF2B5EF4-FFF2-40B4-BE49-F238E27FC236}">
                <a16:creationId xmlns:a16="http://schemas.microsoft.com/office/drawing/2014/main" xmlns="" id="{EDDD1788-6624-4E69-8736-821CECB1D8AD}"/>
              </a:ext>
            </a:extLst>
          </p:cNvPr>
          <p:cNvSpPr txBox="1"/>
          <p:nvPr/>
        </p:nvSpPr>
        <p:spPr>
          <a:xfrm>
            <a:off x="1063594" y="2168663"/>
            <a:ext cx="9455214" cy="3970318"/>
          </a:xfrm>
          <a:prstGeom prst="rect">
            <a:avLst/>
          </a:prstGeom>
          <a:noFill/>
        </p:spPr>
        <p:txBody>
          <a:bodyPr wrap="square" rtlCol="0">
            <a:spAutoFit/>
          </a:bodyPr>
          <a:lstStyle/>
          <a:p>
            <a:pPr algn="ctr"/>
            <a:r>
              <a:rPr lang="es-PE" sz="3600" dirty="0">
                <a:latin typeface="Franklin Gothic Medium Cond" panose="020B0606030402020204" pitchFamily="34" charset="0"/>
              </a:rPr>
              <a:t>Oportunidad de préstamo de un Radar Meteorológico portátil de pulso Doppler para su operación por personal de la FAP en beneficio de diferentes actividades de varios sectores  del Estado Peruano aprovechando su capacidad de monitoreo de condiciones meteorológicas atmosféricas en tiempo real para pronósticos en el corto plazo</a:t>
            </a:r>
          </a:p>
        </p:txBody>
      </p:sp>
    </p:spTree>
    <p:extLst>
      <p:ext uri="{BB962C8B-B14F-4D97-AF65-F5344CB8AC3E}">
        <p14:creationId xmlns:p14="http://schemas.microsoft.com/office/powerpoint/2010/main" val="3322771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lecha: a la derecha 24">
            <a:extLst>
              <a:ext uri="{FF2B5EF4-FFF2-40B4-BE49-F238E27FC236}">
                <a16:creationId xmlns:a16="http://schemas.microsoft.com/office/drawing/2014/main" xmlns="" id="{7EAFFB5F-D9D9-43A7-944B-E047C147B771}"/>
              </a:ext>
            </a:extLst>
          </p:cNvPr>
          <p:cNvSpPr/>
          <p:nvPr/>
        </p:nvSpPr>
        <p:spPr>
          <a:xfrm>
            <a:off x="2143345" y="3071110"/>
            <a:ext cx="1966687" cy="2185419"/>
          </a:xfrm>
          <a:prstGeom prst="rightArrow">
            <a:avLst>
              <a:gd name="adj1" fmla="val 66441"/>
              <a:gd name="adj2" fmla="val 6119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latin typeface="Franklin Gothic Demi Cond" panose="020B0706030402020204" pitchFamily="34" charset="0"/>
            </a:endParaRPr>
          </a:p>
        </p:txBody>
      </p:sp>
      <p:pic>
        <p:nvPicPr>
          <p:cNvPr id="11" name="Picture 3">
            <a:extLst>
              <a:ext uri="{FF2B5EF4-FFF2-40B4-BE49-F238E27FC236}">
                <a16:creationId xmlns:a16="http://schemas.microsoft.com/office/drawing/2014/main" xmlns="" id="{9807B119-FCBE-4C6A-95CD-0D6119F03161}"/>
              </a:ext>
            </a:extLst>
          </p:cNvPr>
          <p:cNvPicPr>
            <a:picLocks noChangeArrowheads="1"/>
          </p:cNvPicPr>
          <p:nvPr/>
        </p:nvPicPr>
        <p:blipFill>
          <a:blip r:embed="rId2" cstate="print">
            <a:clrChange>
              <a:clrFrom>
                <a:srgbClr val="0808B5"/>
              </a:clrFrom>
              <a:clrTo>
                <a:srgbClr val="0808B5">
                  <a:alpha val="0"/>
                </a:srgbClr>
              </a:clrTo>
            </a:clrChange>
            <a:grayscl/>
          </a:blip>
          <a:srcRect/>
          <a:stretch>
            <a:fillRect/>
          </a:stretch>
        </p:blipFill>
        <p:spPr bwMode="auto">
          <a:xfrm>
            <a:off x="138545" y="83130"/>
            <a:ext cx="791897" cy="876040"/>
          </a:xfrm>
          <a:prstGeom prst="rect">
            <a:avLst/>
          </a:prstGeom>
          <a:noFill/>
          <a:ln w="9525">
            <a:noFill/>
            <a:miter lim="800000"/>
            <a:headEnd/>
            <a:tailEnd/>
          </a:ln>
        </p:spPr>
      </p:pic>
      <p:cxnSp>
        <p:nvCxnSpPr>
          <p:cNvPr id="12" name="Conector recto 11">
            <a:extLst>
              <a:ext uri="{FF2B5EF4-FFF2-40B4-BE49-F238E27FC236}">
                <a16:creationId xmlns:a16="http://schemas.microsoft.com/office/drawing/2014/main" xmlns="" id="{19BFB031-E550-4860-884A-A61CF38D3EC7}"/>
              </a:ext>
            </a:extLst>
          </p:cNvPr>
          <p:cNvCxnSpPr/>
          <p:nvPr/>
        </p:nvCxnSpPr>
        <p:spPr>
          <a:xfrm>
            <a:off x="0" y="1066803"/>
            <a:ext cx="12192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Flecha: a la derecha 12">
            <a:extLst>
              <a:ext uri="{FF2B5EF4-FFF2-40B4-BE49-F238E27FC236}">
                <a16:creationId xmlns:a16="http://schemas.microsoft.com/office/drawing/2014/main" xmlns="" id="{FE13D88D-307C-4893-A3DE-B7EAD8C533FE}"/>
              </a:ext>
            </a:extLst>
          </p:cNvPr>
          <p:cNvSpPr/>
          <p:nvPr/>
        </p:nvSpPr>
        <p:spPr>
          <a:xfrm>
            <a:off x="7657964" y="3171998"/>
            <a:ext cx="1966687" cy="2185419"/>
          </a:xfrm>
          <a:prstGeom prst="rightArrow">
            <a:avLst>
              <a:gd name="adj1" fmla="val 66441"/>
              <a:gd name="adj2" fmla="val 6119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latin typeface="Franklin Gothic Demi Cond" panose="020B0706030402020204" pitchFamily="34" charset="0"/>
            </a:endParaRPr>
          </a:p>
        </p:txBody>
      </p:sp>
      <p:sp>
        <p:nvSpPr>
          <p:cNvPr id="22" name="CuadroTexto 21">
            <a:extLst>
              <a:ext uri="{FF2B5EF4-FFF2-40B4-BE49-F238E27FC236}">
                <a16:creationId xmlns:a16="http://schemas.microsoft.com/office/drawing/2014/main" xmlns="" id="{C8F3C208-DF7B-4731-BE32-295F3AF36B60}"/>
              </a:ext>
            </a:extLst>
          </p:cNvPr>
          <p:cNvSpPr txBox="1"/>
          <p:nvPr/>
        </p:nvSpPr>
        <p:spPr>
          <a:xfrm>
            <a:off x="1167555" y="154612"/>
            <a:ext cx="10401649" cy="646331"/>
          </a:xfrm>
          <a:prstGeom prst="rect">
            <a:avLst/>
          </a:prstGeom>
          <a:noFill/>
        </p:spPr>
        <p:txBody>
          <a:bodyPr wrap="square" rtlCol="0">
            <a:spAutoFit/>
          </a:bodyPr>
          <a:lstStyle/>
          <a:p>
            <a:r>
              <a:rPr lang="es-ES" sz="3600" b="1" dirty="0">
                <a:latin typeface="Franklin Gothic Demi Cond" panose="020B0706030402020204" pitchFamily="34" charset="0"/>
              </a:rPr>
              <a:t>CARACTERISTICAS</a:t>
            </a:r>
          </a:p>
        </p:txBody>
      </p:sp>
      <p:pic>
        <p:nvPicPr>
          <p:cNvPr id="16" name="Imagen 15">
            <a:extLst>
              <a:ext uri="{FF2B5EF4-FFF2-40B4-BE49-F238E27FC236}">
                <a16:creationId xmlns:a16="http://schemas.microsoft.com/office/drawing/2014/main" xmlns="" id="{66334B9D-EA49-4898-B600-048C7E6942C3}"/>
              </a:ext>
            </a:extLst>
          </p:cNvPr>
          <p:cNvPicPr>
            <a:picLocks noChangeAspect="1"/>
          </p:cNvPicPr>
          <p:nvPr/>
        </p:nvPicPr>
        <p:blipFill>
          <a:blip r:embed="rId3"/>
          <a:stretch>
            <a:fillRect/>
          </a:stretch>
        </p:blipFill>
        <p:spPr>
          <a:xfrm>
            <a:off x="3609448" y="2827524"/>
            <a:ext cx="4016432" cy="2672589"/>
          </a:xfrm>
          <a:prstGeom prst="rect">
            <a:avLst/>
          </a:prstGeom>
        </p:spPr>
      </p:pic>
      <p:sp>
        <p:nvSpPr>
          <p:cNvPr id="3" name="Rectángulo: esquinas redondeadas 2">
            <a:extLst>
              <a:ext uri="{FF2B5EF4-FFF2-40B4-BE49-F238E27FC236}">
                <a16:creationId xmlns:a16="http://schemas.microsoft.com/office/drawing/2014/main" xmlns="" id="{53CC485A-AF48-4DA9-B7F1-C51EA07B0685}"/>
              </a:ext>
            </a:extLst>
          </p:cNvPr>
          <p:cNvSpPr/>
          <p:nvPr/>
        </p:nvSpPr>
        <p:spPr>
          <a:xfrm>
            <a:off x="971386" y="2408175"/>
            <a:ext cx="1658772" cy="664999"/>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a:latin typeface="Franklin Gothic Demi Cond" panose="020B0706030402020204" pitchFamily="34" charset="0"/>
              </a:rPr>
              <a:t>Portabilidad</a:t>
            </a:r>
          </a:p>
        </p:txBody>
      </p:sp>
      <p:sp>
        <p:nvSpPr>
          <p:cNvPr id="17" name="Rectángulo: esquinas redondeadas 16">
            <a:extLst>
              <a:ext uri="{FF2B5EF4-FFF2-40B4-BE49-F238E27FC236}">
                <a16:creationId xmlns:a16="http://schemas.microsoft.com/office/drawing/2014/main" xmlns="" id="{C87FC66F-0E06-416E-BFF8-4DC7A2F9F8BC}"/>
              </a:ext>
            </a:extLst>
          </p:cNvPr>
          <p:cNvSpPr/>
          <p:nvPr/>
        </p:nvSpPr>
        <p:spPr>
          <a:xfrm>
            <a:off x="817678" y="3281327"/>
            <a:ext cx="2019683" cy="664999"/>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a:latin typeface="Franklin Gothic Demi Cond" panose="020B0706030402020204" pitchFamily="34" charset="0"/>
              </a:rPr>
              <a:t>Fácil instalación y despliegue</a:t>
            </a:r>
          </a:p>
        </p:txBody>
      </p:sp>
      <p:sp>
        <p:nvSpPr>
          <p:cNvPr id="21" name="Rectángulo: esquinas redondeadas 20">
            <a:extLst>
              <a:ext uri="{FF2B5EF4-FFF2-40B4-BE49-F238E27FC236}">
                <a16:creationId xmlns:a16="http://schemas.microsoft.com/office/drawing/2014/main" xmlns="" id="{032E5294-B1CD-44C5-88C1-F981222FAD97}"/>
              </a:ext>
            </a:extLst>
          </p:cNvPr>
          <p:cNvSpPr/>
          <p:nvPr/>
        </p:nvSpPr>
        <p:spPr>
          <a:xfrm>
            <a:off x="998134" y="4126823"/>
            <a:ext cx="1658772" cy="664999"/>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a:latin typeface="Franklin Gothic Demi Cond" panose="020B0706030402020204" pitchFamily="34" charset="0"/>
              </a:rPr>
              <a:t>Precisión</a:t>
            </a:r>
          </a:p>
        </p:txBody>
      </p:sp>
      <p:sp>
        <p:nvSpPr>
          <p:cNvPr id="23" name="Rectángulo: esquinas redondeadas 22">
            <a:extLst>
              <a:ext uri="{FF2B5EF4-FFF2-40B4-BE49-F238E27FC236}">
                <a16:creationId xmlns:a16="http://schemas.microsoft.com/office/drawing/2014/main" xmlns="" id="{0FBD0B81-F187-40CA-821A-4277B09D7D84}"/>
              </a:ext>
            </a:extLst>
          </p:cNvPr>
          <p:cNvSpPr/>
          <p:nvPr/>
        </p:nvSpPr>
        <p:spPr>
          <a:xfrm>
            <a:off x="1003470" y="4983405"/>
            <a:ext cx="1658772" cy="664999"/>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a:latin typeface="Franklin Gothic Demi Cond" panose="020B0706030402020204" pitchFamily="34" charset="0"/>
              </a:rPr>
              <a:t>Información tiempo real</a:t>
            </a:r>
          </a:p>
        </p:txBody>
      </p:sp>
      <p:sp>
        <p:nvSpPr>
          <p:cNvPr id="5" name="CuadroTexto 4">
            <a:extLst>
              <a:ext uri="{FF2B5EF4-FFF2-40B4-BE49-F238E27FC236}">
                <a16:creationId xmlns:a16="http://schemas.microsoft.com/office/drawing/2014/main" xmlns="" id="{C2CEE2D1-5112-4EE4-9A27-D2C7CCDEBA4F}"/>
              </a:ext>
            </a:extLst>
          </p:cNvPr>
          <p:cNvSpPr txBox="1"/>
          <p:nvPr/>
        </p:nvSpPr>
        <p:spPr>
          <a:xfrm>
            <a:off x="408636" y="1804821"/>
            <a:ext cx="2837765" cy="523220"/>
          </a:xfrm>
          <a:prstGeom prst="rect">
            <a:avLst/>
          </a:prstGeom>
          <a:noFill/>
        </p:spPr>
        <p:txBody>
          <a:bodyPr wrap="square" rtlCol="0">
            <a:spAutoFit/>
          </a:bodyPr>
          <a:lstStyle/>
          <a:p>
            <a:pPr algn="ctr"/>
            <a:r>
              <a:rPr lang="es-PE" sz="2800" dirty="0">
                <a:latin typeface="Franklin Gothic Demi Cond" panose="020B0706030402020204" pitchFamily="34" charset="0"/>
              </a:rPr>
              <a:t>CARACTERISTICAS</a:t>
            </a:r>
          </a:p>
        </p:txBody>
      </p:sp>
      <p:sp>
        <p:nvSpPr>
          <p:cNvPr id="24" name="CuadroTexto 23">
            <a:extLst>
              <a:ext uri="{FF2B5EF4-FFF2-40B4-BE49-F238E27FC236}">
                <a16:creationId xmlns:a16="http://schemas.microsoft.com/office/drawing/2014/main" xmlns="" id="{86924BBD-F88B-4CF5-B09C-2D66EF9F9A61}"/>
              </a:ext>
            </a:extLst>
          </p:cNvPr>
          <p:cNvSpPr txBox="1"/>
          <p:nvPr/>
        </p:nvSpPr>
        <p:spPr>
          <a:xfrm>
            <a:off x="9103349" y="1416452"/>
            <a:ext cx="2019683" cy="523220"/>
          </a:xfrm>
          <a:prstGeom prst="rect">
            <a:avLst/>
          </a:prstGeom>
          <a:noFill/>
        </p:spPr>
        <p:txBody>
          <a:bodyPr wrap="square" rtlCol="0">
            <a:spAutoFit/>
          </a:bodyPr>
          <a:lstStyle/>
          <a:p>
            <a:pPr algn="ctr"/>
            <a:r>
              <a:rPr lang="es-PE" sz="2800" dirty="0">
                <a:latin typeface="Franklin Gothic Demi Cond" panose="020B0706030402020204" pitchFamily="34" charset="0"/>
              </a:rPr>
              <a:t>PRODUCTOS</a:t>
            </a:r>
          </a:p>
        </p:txBody>
      </p:sp>
      <p:sp>
        <p:nvSpPr>
          <p:cNvPr id="6" name="Rectángulo: esquinas redondeadas 5">
            <a:extLst>
              <a:ext uri="{FF2B5EF4-FFF2-40B4-BE49-F238E27FC236}">
                <a16:creationId xmlns:a16="http://schemas.microsoft.com/office/drawing/2014/main" xmlns="" id="{6DF40148-C463-423D-960D-07C4D75BD152}"/>
              </a:ext>
            </a:extLst>
          </p:cNvPr>
          <p:cNvSpPr/>
          <p:nvPr/>
        </p:nvSpPr>
        <p:spPr>
          <a:xfrm>
            <a:off x="8832969" y="2794101"/>
            <a:ext cx="2699982" cy="9744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a:solidFill>
                  <a:schemeClr val="tx1"/>
                </a:solidFill>
                <a:latin typeface="Franklin Gothic Demi Cond" panose="020B0706030402020204" pitchFamily="34" charset="0"/>
              </a:rPr>
              <a:t>Ubicación exacta de sistemas convectivos y precipitación</a:t>
            </a:r>
          </a:p>
        </p:txBody>
      </p:sp>
      <p:sp>
        <p:nvSpPr>
          <p:cNvPr id="27" name="Rectángulo: esquinas redondeadas 26">
            <a:extLst>
              <a:ext uri="{FF2B5EF4-FFF2-40B4-BE49-F238E27FC236}">
                <a16:creationId xmlns:a16="http://schemas.microsoft.com/office/drawing/2014/main" xmlns="" id="{F022D0C4-2C19-49AB-BEAF-85E9FE265AF6}"/>
              </a:ext>
            </a:extLst>
          </p:cNvPr>
          <p:cNvSpPr/>
          <p:nvPr/>
        </p:nvSpPr>
        <p:spPr>
          <a:xfrm>
            <a:off x="8884287" y="3889564"/>
            <a:ext cx="2536734" cy="8710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a:solidFill>
                  <a:schemeClr val="tx1"/>
                </a:solidFill>
                <a:latin typeface="Franklin Gothic Demi Cond" panose="020B0706030402020204" pitchFamily="34" charset="0"/>
              </a:rPr>
              <a:t>Intensidad de precipitación: inicio, madurez, disipación</a:t>
            </a:r>
          </a:p>
        </p:txBody>
      </p:sp>
      <p:sp>
        <p:nvSpPr>
          <p:cNvPr id="28" name="Rectángulo: esquinas redondeadas 27">
            <a:extLst>
              <a:ext uri="{FF2B5EF4-FFF2-40B4-BE49-F238E27FC236}">
                <a16:creationId xmlns:a16="http://schemas.microsoft.com/office/drawing/2014/main" xmlns="" id="{3A78A17B-E222-4008-8420-C65EE8FFEE94}"/>
              </a:ext>
            </a:extLst>
          </p:cNvPr>
          <p:cNvSpPr/>
          <p:nvPr/>
        </p:nvSpPr>
        <p:spPr>
          <a:xfrm>
            <a:off x="8911585" y="4889690"/>
            <a:ext cx="2536734" cy="7499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a:solidFill>
                  <a:schemeClr val="tx1"/>
                </a:solidFill>
                <a:latin typeface="Franklin Gothic Demi Cond" panose="020B0706030402020204" pitchFamily="34" charset="0"/>
              </a:rPr>
              <a:t>Dirección del sistema convectivo precisa</a:t>
            </a:r>
          </a:p>
        </p:txBody>
      </p:sp>
      <p:sp>
        <p:nvSpPr>
          <p:cNvPr id="29" name="Rectángulo: esquinas redondeadas 28">
            <a:extLst>
              <a:ext uri="{FF2B5EF4-FFF2-40B4-BE49-F238E27FC236}">
                <a16:creationId xmlns:a16="http://schemas.microsoft.com/office/drawing/2014/main" xmlns="" id="{4F3FF198-9310-43D7-AF79-D6737770AFA8}"/>
              </a:ext>
            </a:extLst>
          </p:cNvPr>
          <p:cNvSpPr/>
          <p:nvPr/>
        </p:nvSpPr>
        <p:spPr>
          <a:xfrm>
            <a:off x="8927627" y="5769704"/>
            <a:ext cx="2536734" cy="665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a:solidFill>
                  <a:schemeClr val="tx1"/>
                </a:solidFill>
                <a:latin typeface="Franklin Gothic Demi Cond" panose="020B0706030402020204" pitchFamily="34" charset="0"/>
              </a:rPr>
              <a:t>Velocidad exacta sistema convectivo</a:t>
            </a:r>
          </a:p>
        </p:txBody>
      </p:sp>
      <p:pic>
        <p:nvPicPr>
          <p:cNvPr id="31" name="Imagen 30">
            <a:extLst>
              <a:ext uri="{FF2B5EF4-FFF2-40B4-BE49-F238E27FC236}">
                <a16:creationId xmlns:a16="http://schemas.microsoft.com/office/drawing/2014/main" xmlns="" id="{55DADA8D-5FAB-43FB-AF71-F3B73E7A1844}"/>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4579" t="9096" r="14614" b="9972"/>
          <a:stretch/>
        </p:blipFill>
        <p:spPr>
          <a:xfrm>
            <a:off x="11284014" y="113177"/>
            <a:ext cx="769441" cy="815946"/>
          </a:xfrm>
          <a:prstGeom prst="rect">
            <a:avLst/>
          </a:prstGeom>
        </p:spPr>
      </p:pic>
      <p:sp>
        <p:nvSpPr>
          <p:cNvPr id="26" name="Rectángulo: esquinas redondeadas 25">
            <a:extLst>
              <a:ext uri="{FF2B5EF4-FFF2-40B4-BE49-F238E27FC236}">
                <a16:creationId xmlns:a16="http://schemas.microsoft.com/office/drawing/2014/main" xmlns="" id="{4704167E-3A32-4BC2-A12B-F43FB4412F6E}"/>
              </a:ext>
            </a:extLst>
          </p:cNvPr>
          <p:cNvSpPr/>
          <p:nvPr/>
        </p:nvSpPr>
        <p:spPr>
          <a:xfrm>
            <a:off x="8854435" y="1978359"/>
            <a:ext cx="2536734" cy="7499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a:solidFill>
                  <a:schemeClr val="tx1"/>
                </a:solidFill>
                <a:latin typeface="Franklin Gothic Demi Cond" panose="020B0706030402020204" pitchFamily="34" charset="0"/>
              </a:rPr>
              <a:t>Imágenes tridimensionales</a:t>
            </a:r>
          </a:p>
        </p:txBody>
      </p:sp>
    </p:spTree>
    <p:extLst>
      <p:ext uri="{BB962C8B-B14F-4D97-AF65-F5344CB8AC3E}">
        <p14:creationId xmlns:p14="http://schemas.microsoft.com/office/powerpoint/2010/main" val="3232443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4518E455-EF1C-48DB-B0CD-1EC1E82292C2}"/>
              </a:ext>
            </a:extLst>
          </p:cNvPr>
          <p:cNvPicPr>
            <a:picLocks noChangeAspect="1"/>
          </p:cNvPicPr>
          <p:nvPr/>
        </p:nvPicPr>
        <p:blipFill>
          <a:blip r:embed="rId2"/>
          <a:stretch>
            <a:fillRect/>
          </a:stretch>
        </p:blipFill>
        <p:spPr>
          <a:xfrm>
            <a:off x="835955" y="1990725"/>
            <a:ext cx="4609528" cy="4238625"/>
          </a:xfrm>
          <a:prstGeom prst="rect">
            <a:avLst/>
          </a:prstGeom>
        </p:spPr>
      </p:pic>
      <p:grpSp>
        <p:nvGrpSpPr>
          <p:cNvPr id="4" name="Grupo 3">
            <a:extLst>
              <a:ext uri="{FF2B5EF4-FFF2-40B4-BE49-F238E27FC236}">
                <a16:creationId xmlns:a16="http://schemas.microsoft.com/office/drawing/2014/main" xmlns="" id="{FB87A3F5-C668-4E07-AF13-FABFAE27B54A}"/>
              </a:ext>
            </a:extLst>
          </p:cNvPr>
          <p:cNvGrpSpPr/>
          <p:nvPr/>
        </p:nvGrpSpPr>
        <p:grpSpPr>
          <a:xfrm>
            <a:off x="0" y="83130"/>
            <a:ext cx="12192000" cy="983673"/>
            <a:chOff x="0" y="83130"/>
            <a:chExt cx="12192000" cy="983673"/>
          </a:xfrm>
        </p:grpSpPr>
        <p:pic>
          <p:nvPicPr>
            <p:cNvPr id="5" name="Picture 3">
              <a:extLst>
                <a:ext uri="{FF2B5EF4-FFF2-40B4-BE49-F238E27FC236}">
                  <a16:creationId xmlns:a16="http://schemas.microsoft.com/office/drawing/2014/main" xmlns="" id="{F4555CCB-786A-443E-92F4-F388C361396E}"/>
                </a:ext>
              </a:extLst>
            </p:cNvPr>
            <p:cNvPicPr>
              <a:picLocks noChangeArrowheads="1"/>
            </p:cNvPicPr>
            <p:nvPr/>
          </p:nvPicPr>
          <p:blipFill>
            <a:blip r:embed="rId3" cstate="print">
              <a:clrChange>
                <a:clrFrom>
                  <a:srgbClr val="0808B5"/>
                </a:clrFrom>
                <a:clrTo>
                  <a:srgbClr val="0808B5">
                    <a:alpha val="0"/>
                  </a:srgbClr>
                </a:clrTo>
              </a:clrChange>
              <a:grayscl/>
            </a:blip>
            <a:srcRect/>
            <a:stretch>
              <a:fillRect/>
            </a:stretch>
          </p:blipFill>
          <p:spPr bwMode="auto">
            <a:xfrm>
              <a:off x="138545" y="83130"/>
              <a:ext cx="791897" cy="876040"/>
            </a:xfrm>
            <a:prstGeom prst="rect">
              <a:avLst/>
            </a:prstGeom>
            <a:noFill/>
            <a:ln w="9525">
              <a:noFill/>
              <a:miter lim="800000"/>
              <a:headEnd/>
              <a:tailEnd/>
            </a:ln>
          </p:spPr>
        </p:pic>
        <p:cxnSp>
          <p:nvCxnSpPr>
            <p:cNvPr id="6" name="Conector recto 5">
              <a:extLst>
                <a:ext uri="{FF2B5EF4-FFF2-40B4-BE49-F238E27FC236}">
                  <a16:creationId xmlns:a16="http://schemas.microsoft.com/office/drawing/2014/main" xmlns="" id="{5066EE7D-AFC3-4EEF-8CED-DF3D5974CA27}"/>
                </a:ext>
              </a:extLst>
            </p:cNvPr>
            <p:cNvCxnSpPr/>
            <p:nvPr/>
          </p:nvCxnSpPr>
          <p:spPr>
            <a:xfrm>
              <a:off x="0" y="1066803"/>
              <a:ext cx="12192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xmlns="" id="{4E3929F6-BBBA-4F2E-B672-43188056B09B}"/>
                </a:ext>
              </a:extLst>
            </p:cNvPr>
            <p:cNvSpPr txBox="1"/>
            <p:nvPr/>
          </p:nvSpPr>
          <p:spPr>
            <a:xfrm>
              <a:off x="1332928" y="237442"/>
              <a:ext cx="6587318" cy="646331"/>
            </a:xfrm>
            <a:prstGeom prst="rect">
              <a:avLst/>
            </a:prstGeom>
            <a:noFill/>
          </p:spPr>
          <p:txBody>
            <a:bodyPr wrap="square" rtlCol="0">
              <a:spAutoFit/>
            </a:bodyPr>
            <a:lstStyle/>
            <a:p>
              <a:r>
                <a:rPr lang="es-PE" sz="3600" b="1" dirty="0">
                  <a:latin typeface="Franklin Gothic Heavy" panose="020B0903020102020204" pitchFamily="34" charset="0"/>
                </a:rPr>
                <a:t>CARACTERICTICAS</a:t>
              </a:r>
            </a:p>
          </p:txBody>
        </p:sp>
        <p:pic>
          <p:nvPicPr>
            <p:cNvPr id="8" name="Imagen 7">
              <a:extLst>
                <a:ext uri="{FF2B5EF4-FFF2-40B4-BE49-F238E27FC236}">
                  <a16:creationId xmlns:a16="http://schemas.microsoft.com/office/drawing/2014/main" xmlns="" id="{5B206E8C-C0BA-41CE-B781-BAADBBC68A93}"/>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4579" t="9096" r="14614" b="9972"/>
            <a:stretch/>
          </p:blipFill>
          <p:spPr>
            <a:xfrm>
              <a:off x="11284014" y="113177"/>
              <a:ext cx="769441" cy="815946"/>
            </a:xfrm>
            <a:prstGeom prst="rect">
              <a:avLst/>
            </a:prstGeom>
          </p:spPr>
        </p:pic>
      </p:grpSp>
      <p:sp>
        <p:nvSpPr>
          <p:cNvPr id="9" name="CuadroTexto 8">
            <a:extLst>
              <a:ext uri="{FF2B5EF4-FFF2-40B4-BE49-F238E27FC236}">
                <a16:creationId xmlns:a16="http://schemas.microsoft.com/office/drawing/2014/main" xmlns="" id="{17E32C4A-3C0D-4C54-B97E-2C893786602A}"/>
              </a:ext>
            </a:extLst>
          </p:cNvPr>
          <p:cNvSpPr txBox="1"/>
          <p:nvPr/>
        </p:nvSpPr>
        <p:spPr>
          <a:xfrm>
            <a:off x="1525856" y="1120818"/>
            <a:ext cx="3486150" cy="954107"/>
          </a:xfrm>
          <a:prstGeom prst="rect">
            <a:avLst/>
          </a:prstGeom>
          <a:noFill/>
        </p:spPr>
        <p:txBody>
          <a:bodyPr wrap="square" rtlCol="0">
            <a:spAutoFit/>
          </a:bodyPr>
          <a:lstStyle/>
          <a:p>
            <a:pPr algn="ctr"/>
            <a:r>
              <a:rPr lang="es-PE" sz="2800" dirty="0"/>
              <a:t>Imagen satelital</a:t>
            </a:r>
          </a:p>
          <a:p>
            <a:pPr algn="ctr"/>
            <a:r>
              <a:rPr lang="es-PE" sz="2800" dirty="0"/>
              <a:t>NUBOSIDAD   2D</a:t>
            </a:r>
          </a:p>
        </p:txBody>
      </p:sp>
      <p:sp>
        <p:nvSpPr>
          <p:cNvPr id="15" name="CuadroTexto 14">
            <a:extLst>
              <a:ext uri="{FF2B5EF4-FFF2-40B4-BE49-F238E27FC236}">
                <a16:creationId xmlns:a16="http://schemas.microsoft.com/office/drawing/2014/main" xmlns="" id="{C8CF9447-8C41-4DA8-948F-816D732010BE}"/>
              </a:ext>
            </a:extLst>
          </p:cNvPr>
          <p:cNvSpPr txBox="1"/>
          <p:nvPr/>
        </p:nvSpPr>
        <p:spPr>
          <a:xfrm>
            <a:off x="6340782" y="1066803"/>
            <a:ext cx="5015263" cy="954107"/>
          </a:xfrm>
          <a:prstGeom prst="rect">
            <a:avLst/>
          </a:prstGeom>
          <a:noFill/>
        </p:spPr>
        <p:txBody>
          <a:bodyPr wrap="square" rtlCol="0">
            <a:spAutoFit/>
          </a:bodyPr>
          <a:lstStyle/>
          <a:p>
            <a:pPr algn="ctr"/>
            <a:r>
              <a:rPr lang="es-PE" sz="2800" dirty="0"/>
              <a:t>Imagen de </a:t>
            </a:r>
            <a:r>
              <a:rPr lang="es-PE" sz="2800" b="1" dirty="0"/>
              <a:t>RADAR</a:t>
            </a:r>
          </a:p>
          <a:p>
            <a:pPr algn="ctr"/>
            <a:r>
              <a:rPr lang="es-PE" sz="2800" dirty="0"/>
              <a:t>MASA DE PRECIPITACION 3D</a:t>
            </a:r>
          </a:p>
        </p:txBody>
      </p:sp>
      <p:grpSp>
        <p:nvGrpSpPr>
          <p:cNvPr id="18" name="Grupo 17">
            <a:extLst>
              <a:ext uri="{FF2B5EF4-FFF2-40B4-BE49-F238E27FC236}">
                <a16:creationId xmlns:a16="http://schemas.microsoft.com/office/drawing/2014/main" xmlns="" id="{C306B37F-1E8B-45CB-B003-7EEA5EE2A0B6}"/>
              </a:ext>
            </a:extLst>
          </p:cNvPr>
          <p:cNvGrpSpPr/>
          <p:nvPr/>
        </p:nvGrpSpPr>
        <p:grpSpPr>
          <a:xfrm>
            <a:off x="1180528" y="3582472"/>
            <a:ext cx="8706422" cy="2646878"/>
            <a:chOff x="1180528" y="3582472"/>
            <a:chExt cx="8706422" cy="2646878"/>
          </a:xfrm>
        </p:grpSpPr>
        <p:sp>
          <p:nvSpPr>
            <p:cNvPr id="16" name="CuadroTexto 15">
              <a:extLst>
                <a:ext uri="{FF2B5EF4-FFF2-40B4-BE49-F238E27FC236}">
                  <a16:creationId xmlns:a16="http://schemas.microsoft.com/office/drawing/2014/main" xmlns="" id="{105AF4F8-3D17-480E-83E5-9E418A2FB713}"/>
                </a:ext>
              </a:extLst>
            </p:cNvPr>
            <p:cNvSpPr txBox="1"/>
            <p:nvPr/>
          </p:nvSpPr>
          <p:spPr>
            <a:xfrm>
              <a:off x="1180528" y="3582472"/>
              <a:ext cx="2972372" cy="2646878"/>
            </a:xfrm>
            <a:prstGeom prst="rect">
              <a:avLst/>
            </a:prstGeom>
            <a:noFill/>
          </p:spPr>
          <p:txBody>
            <a:bodyPr wrap="square" rtlCol="0">
              <a:spAutoFit/>
            </a:bodyPr>
            <a:lstStyle/>
            <a:p>
              <a:r>
                <a:rPr lang="es-PE" sz="16600" b="1" dirty="0"/>
                <a:t>2D</a:t>
              </a:r>
            </a:p>
          </p:txBody>
        </p:sp>
        <p:sp>
          <p:nvSpPr>
            <p:cNvPr id="17" name="CuadroTexto 16">
              <a:extLst>
                <a:ext uri="{FF2B5EF4-FFF2-40B4-BE49-F238E27FC236}">
                  <a16:creationId xmlns:a16="http://schemas.microsoft.com/office/drawing/2014/main" xmlns="" id="{DA28F555-3AB6-45DB-8191-7DD8682B4402}"/>
                </a:ext>
              </a:extLst>
            </p:cNvPr>
            <p:cNvSpPr txBox="1"/>
            <p:nvPr/>
          </p:nvSpPr>
          <p:spPr>
            <a:xfrm>
              <a:off x="6914578" y="3582472"/>
              <a:ext cx="2972372" cy="2646878"/>
            </a:xfrm>
            <a:prstGeom prst="rect">
              <a:avLst/>
            </a:prstGeom>
            <a:noFill/>
          </p:spPr>
          <p:txBody>
            <a:bodyPr wrap="square" rtlCol="0">
              <a:spAutoFit/>
            </a:bodyPr>
            <a:lstStyle/>
            <a:p>
              <a:r>
                <a:rPr lang="es-PE" sz="16600" b="1" dirty="0">
                  <a:solidFill>
                    <a:schemeClr val="bg1"/>
                  </a:solidFill>
                </a:rPr>
                <a:t>3D</a:t>
              </a:r>
            </a:p>
          </p:txBody>
        </p:sp>
      </p:grpSp>
      <p:pic>
        <p:nvPicPr>
          <p:cNvPr id="10242" name="Picture 2" descr="Imagen relacionada">
            <a:extLst>
              <a:ext uri="{FF2B5EF4-FFF2-40B4-BE49-F238E27FC236}">
                <a16:creationId xmlns:a16="http://schemas.microsoft.com/office/drawing/2014/main" xmlns="" id="{9AC63859-61AF-450E-9594-5592AD0840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5069" y="1990724"/>
            <a:ext cx="4842358"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8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Resultado de imagen para boeing 737 plano">
            <a:extLst>
              <a:ext uri="{FF2B5EF4-FFF2-40B4-BE49-F238E27FC236}">
                <a16:creationId xmlns:a16="http://schemas.microsoft.com/office/drawing/2014/main" xmlns="" id="{5DB267F4-C484-4206-8186-80F9D85014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3104"/>
          <a:stretch/>
        </p:blipFill>
        <p:spPr bwMode="auto">
          <a:xfrm>
            <a:off x="6868019" y="3357563"/>
            <a:ext cx="4800715" cy="225535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xmlns="" id="{42DBC587-933F-46E8-BB7E-76439638564E}"/>
              </a:ext>
            </a:extLst>
          </p:cNvPr>
          <p:cNvPicPr>
            <a:picLocks noChangeAspect="1"/>
          </p:cNvPicPr>
          <p:nvPr/>
        </p:nvPicPr>
        <p:blipFill>
          <a:blip r:embed="rId3"/>
          <a:stretch>
            <a:fillRect/>
          </a:stretch>
        </p:blipFill>
        <p:spPr>
          <a:xfrm>
            <a:off x="965979" y="1786354"/>
            <a:ext cx="4631394" cy="4238625"/>
          </a:xfrm>
          <a:prstGeom prst="rect">
            <a:avLst/>
          </a:prstGeom>
        </p:spPr>
      </p:pic>
      <p:grpSp>
        <p:nvGrpSpPr>
          <p:cNvPr id="4" name="Grupo 3">
            <a:extLst>
              <a:ext uri="{FF2B5EF4-FFF2-40B4-BE49-F238E27FC236}">
                <a16:creationId xmlns:a16="http://schemas.microsoft.com/office/drawing/2014/main" xmlns="" id="{FB87A3F5-C668-4E07-AF13-FABFAE27B54A}"/>
              </a:ext>
            </a:extLst>
          </p:cNvPr>
          <p:cNvGrpSpPr/>
          <p:nvPr/>
        </p:nvGrpSpPr>
        <p:grpSpPr>
          <a:xfrm>
            <a:off x="0" y="83130"/>
            <a:ext cx="12192000" cy="983673"/>
            <a:chOff x="0" y="83130"/>
            <a:chExt cx="12192000" cy="983673"/>
          </a:xfrm>
        </p:grpSpPr>
        <p:pic>
          <p:nvPicPr>
            <p:cNvPr id="5" name="Picture 3">
              <a:extLst>
                <a:ext uri="{FF2B5EF4-FFF2-40B4-BE49-F238E27FC236}">
                  <a16:creationId xmlns:a16="http://schemas.microsoft.com/office/drawing/2014/main" xmlns="" id="{F4555CCB-786A-443E-92F4-F388C361396E}"/>
                </a:ext>
              </a:extLst>
            </p:cNvPr>
            <p:cNvPicPr>
              <a:picLocks noChangeArrowheads="1"/>
            </p:cNvPicPr>
            <p:nvPr/>
          </p:nvPicPr>
          <p:blipFill>
            <a:blip r:embed="rId4" cstate="print">
              <a:clrChange>
                <a:clrFrom>
                  <a:srgbClr val="0808B5"/>
                </a:clrFrom>
                <a:clrTo>
                  <a:srgbClr val="0808B5">
                    <a:alpha val="0"/>
                  </a:srgbClr>
                </a:clrTo>
              </a:clrChange>
              <a:grayscl/>
            </a:blip>
            <a:srcRect/>
            <a:stretch>
              <a:fillRect/>
            </a:stretch>
          </p:blipFill>
          <p:spPr bwMode="auto">
            <a:xfrm>
              <a:off x="138545" y="83130"/>
              <a:ext cx="791897" cy="876040"/>
            </a:xfrm>
            <a:prstGeom prst="rect">
              <a:avLst/>
            </a:prstGeom>
            <a:noFill/>
            <a:ln w="9525">
              <a:noFill/>
              <a:miter lim="800000"/>
              <a:headEnd/>
              <a:tailEnd/>
            </a:ln>
          </p:spPr>
        </p:pic>
        <p:cxnSp>
          <p:nvCxnSpPr>
            <p:cNvPr id="6" name="Conector recto 5">
              <a:extLst>
                <a:ext uri="{FF2B5EF4-FFF2-40B4-BE49-F238E27FC236}">
                  <a16:creationId xmlns:a16="http://schemas.microsoft.com/office/drawing/2014/main" xmlns="" id="{5066EE7D-AFC3-4EEF-8CED-DF3D5974CA27}"/>
                </a:ext>
              </a:extLst>
            </p:cNvPr>
            <p:cNvCxnSpPr/>
            <p:nvPr/>
          </p:nvCxnSpPr>
          <p:spPr>
            <a:xfrm>
              <a:off x="0" y="1066803"/>
              <a:ext cx="12192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xmlns="" id="{4E3929F6-BBBA-4F2E-B672-43188056B09B}"/>
                </a:ext>
              </a:extLst>
            </p:cNvPr>
            <p:cNvSpPr txBox="1"/>
            <p:nvPr/>
          </p:nvSpPr>
          <p:spPr>
            <a:xfrm>
              <a:off x="1332928" y="237442"/>
              <a:ext cx="6587318" cy="646331"/>
            </a:xfrm>
            <a:prstGeom prst="rect">
              <a:avLst/>
            </a:prstGeom>
            <a:noFill/>
          </p:spPr>
          <p:txBody>
            <a:bodyPr wrap="square" rtlCol="0">
              <a:spAutoFit/>
            </a:bodyPr>
            <a:lstStyle/>
            <a:p>
              <a:r>
                <a:rPr lang="es-PE" sz="3600" b="1" dirty="0">
                  <a:latin typeface="Franklin Gothic Heavy" panose="020B0903020102020204" pitchFamily="34" charset="0"/>
                </a:rPr>
                <a:t>CARACTERICTICAS</a:t>
              </a:r>
            </a:p>
          </p:txBody>
        </p:sp>
        <p:pic>
          <p:nvPicPr>
            <p:cNvPr id="8" name="Imagen 7">
              <a:extLst>
                <a:ext uri="{FF2B5EF4-FFF2-40B4-BE49-F238E27FC236}">
                  <a16:creationId xmlns:a16="http://schemas.microsoft.com/office/drawing/2014/main" xmlns="" id="{5B206E8C-C0BA-41CE-B781-BAADBBC68A9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4579" t="9096" r="14614" b="9972"/>
            <a:stretch/>
          </p:blipFill>
          <p:spPr>
            <a:xfrm>
              <a:off x="11284014" y="113177"/>
              <a:ext cx="769441" cy="815946"/>
            </a:xfrm>
            <a:prstGeom prst="rect">
              <a:avLst/>
            </a:prstGeom>
          </p:spPr>
        </p:pic>
      </p:grpSp>
      <p:sp>
        <p:nvSpPr>
          <p:cNvPr id="17" name="CuadroTexto 16">
            <a:extLst>
              <a:ext uri="{FF2B5EF4-FFF2-40B4-BE49-F238E27FC236}">
                <a16:creationId xmlns:a16="http://schemas.microsoft.com/office/drawing/2014/main" xmlns="" id="{DA28F555-3AB6-45DB-8191-7DD8682B4402}"/>
              </a:ext>
            </a:extLst>
          </p:cNvPr>
          <p:cNvSpPr txBox="1"/>
          <p:nvPr/>
        </p:nvSpPr>
        <p:spPr>
          <a:xfrm>
            <a:off x="1120369" y="3772972"/>
            <a:ext cx="2972372" cy="2646878"/>
          </a:xfrm>
          <a:prstGeom prst="rect">
            <a:avLst/>
          </a:prstGeom>
          <a:noFill/>
        </p:spPr>
        <p:txBody>
          <a:bodyPr wrap="square" rtlCol="0">
            <a:spAutoFit/>
          </a:bodyPr>
          <a:lstStyle/>
          <a:p>
            <a:r>
              <a:rPr lang="es-PE" sz="16600" b="1" dirty="0">
                <a:solidFill>
                  <a:schemeClr val="bg1"/>
                </a:solidFill>
              </a:rPr>
              <a:t>3D</a:t>
            </a:r>
          </a:p>
        </p:txBody>
      </p:sp>
      <p:sp>
        <p:nvSpPr>
          <p:cNvPr id="10" name="CuadroTexto 9">
            <a:extLst>
              <a:ext uri="{FF2B5EF4-FFF2-40B4-BE49-F238E27FC236}">
                <a16:creationId xmlns:a16="http://schemas.microsoft.com/office/drawing/2014/main" xmlns="" id="{9A27A81E-CBA2-43FA-BC93-70328974D00B}"/>
              </a:ext>
            </a:extLst>
          </p:cNvPr>
          <p:cNvSpPr txBox="1"/>
          <p:nvPr/>
        </p:nvSpPr>
        <p:spPr>
          <a:xfrm>
            <a:off x="6019800" y="1576804"/>
            <a:ext cx="5766955" cy="5016758"/>
          </a:xfrm>
          <a:prstGeom prst="rect">
            <a:avLst/>
          </a:prstGeom>
          <a:noFill/>
        </p:spPr>
        <p:txBody>
          <a:bodyPr wrap="square" rtlCol="0">
            <a:spAutoFit/>
          </a:bodyPr>
          <a:lstStyle/>
          <a:p>
            <a:pPr marL="571500" indent="-571500">
              <a:buFont typeface="Wingdings" panose="05000000000000000000" pitchFamily="2" charset="2"/>
              <a:buChar char="§"/>
            </a:pPr>
            <a:r>
              <a:rPr lang="es-PE" sz="3600" dirty="0"/>
              <a:t>Barrido cada 3 minutos permite visualización de masas casi en tiempo real</a:t>
            </a:r>
          </a:p>
          <a:p>
            <a:endParaRPr lang="es-PE" sz="1600" dirty="0"/>
          </a:p>
          <a:p>
            <a:pPr marL="571500" indent="-571500">
              <a:buFont typeface="Wingdings" panose="05000000000000000000" pitchFamily="2" charset="2"/>
              <a:buChar char="§"/>
            </a:pPr>
            <a:r>
              <a:rPr lang="es-PE" sz="3600" dirty="0"/>
              <a:t>Permite visualizar tipos de  precipitación</a:t>
            </a:r>
          </a:p>
          <a:p>
            <a:pPr marL="571500" indent="-571500">
              <a:buFont typeface="Wingdings" panose="05000000000000000000" pitchFamily="2" charset="2"/>
              <a:buChar char="§"/>
            </a:pPr>
            <a:endParaRPr lang="es-PE" sz="1600" dirty="0"/>
          </a:p>
          <a:p>
            <a:pPr marL="571500" indent="-571500">
              <a:buFont typeface="Wingdings" panose="05000000000000000000" pitchFamily="2" charset="2"/>
              <a:buChar char="§"/>
            </a:pPr>
            <a:r>
              <a:rPr lang="es-PE" sz="3600" dirty="0"/>
              <a:t>Determina intensidad y velocidad de la masa de precipitación</a:t>
            </a:r>
          </a:p>
        </p:txBody>
      </p:sp>
    </p:spTree>
    <p:extLst>
      <p:ext uri="{BB962C8B-B14F-4D97-AF65-F5344CB8AC3E}">
        <p14:creationId xmlns:p14="http://schemas.microsoft.com/office/powerpoint/2010/main" val="3701706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sultado de imagen para aterrizaje tormenta">
            <a:extLst>
              <a:ext uri="{FF2B5EF4-FFF2-40B4-BE49-F238E27FC236}">
                <a16:creationId xmlns:a16="http://schemas.microsoft.com/office/drawing/2014/main" xmlns="" id="{D82702E8-F13E-4EDD-8536-91B80797AE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19388" y="1669495"/>
            <a:ext cx="1729256" cy="7854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esultado de imagen para MAPA DEL PERU">
            <a:extLst>
              <a:ext uri="{FF2B5EF4-FFF2-40B4-BE49-F238E27FC236}">
                <a16:creationId xmlns:a16="http://schemas.microsoft.com/office/drawing/2014/main" xmlns="" id="{F3579346-925A-4F8C-8955-CA9AFE8D555B}"/>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9948" y="782647"/>
            <a:ext cx="6502934" cy="6062371"/>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xmlns="" id="{62C251F9-7C9A-46C9-A1CC-27B81EA48447}"/>
              </a:ext>
            </a:extLst>
          </p:cNvPr>
          <p:cNvPicPr>
            <a:picLocks noChangeAspect="1"/>
          </p:cNvPicPr>
          <p:nvPr/>
        </p:nvPicPr>
        <p:blipFill rotWithShape="1">
          <a:blip r:embed="rId4"/>
          <a:srcRect t="14753"/>
          <a:stretch/>
        </p:blipFill>
        <p:spPr>
          <a:xfrm>
            <a:off x="3314359" y="1599991"/>
            <a:ext cx="1239811" cy="840256"/>
          </a:xfrm>
          <a:prstGeom prst="rect">
            <a:avLst/>
          </a:prstGeom>
        </p:spPr>
      </p:pic>
      <p:sp>
        <p:nvSpPr>
          <p:cNvPr id="8" name="Flecha: a la derecha 7">
            <a:extLst>
              <a:ext uri="{FF2B5EF4-FFF2-40B4-BE49-F238E27FC236}">
                <a16:creationId xmlns:a16="http://schemas.microsoft.com/office/drawing/2014/main" xmlns="" id="{317336B0-BCD7-482F-8C69-9334F8E45358}"/>
              </a:ext>
            </a:extLst>
          </p:cNvPr>
          <p:cNvSpPr/>
          <p:nvPr/>
        </p:nvSpPr>
        <p:spPr>
          <a:xfrm>
            <a:off x="6727589" y="1545399"/>
            <a:ext cx="1474112" cy="961755"/>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Rectángulo 8">
            <a:extLst>
              <a:ext uri="{FF2B5EF4-FFF2-40B4-BE49-F238E27FC236}">
                <a16:creationId xmlns:a16="http://schemas.microsoft.com/office/drawing/2014/main" xmlns="" id="{2363C686-D6EF-4787-A10C-3DE113A8E3EF}"/>
              </a:ext>
            </a:extLst>
          </p:cNvPr>
          <p:cNvSpPr/>
          <p:nvPr/>
        </p:nvSpPr>
        <p:spPr>
          <a:xfrm>
            <a:off x="4252448" y="1772608"/>
            <a:ext cx="1222996" cy="5073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0" name="CuadroTexto 9">
            <a:extLst>
              <a:ext uri="{FF2B5EF4-FFF2-40B4-BE49-F238E27FC236}">
                <a16:creationId xmlns:a16="http://schemas.microsoft.com/office/drawing/2014/main" xmlns="" id="{51B1A07E-23D0-427A-90CC-9DFE05A1E868}"/>
              </a:ext>
            </a:extLst>
          </p:cNvPr>
          <p:cNvSpPr txBox="1"/>
          <p:nvPr/>
        </p:nvSpPr>
        <p:spPr>
          <a:xfrm>
            <a:off x="5308244" y="1756727"/>
            <a:ext cx="1585095" cy="461665"/>
          </a:xfrm>
          <a:prstGeom prst="rect">
            <a:avLst/>
          </a:prstGeom>
          <a:noFill/>
        </p:spPr>
        <p:txBody>
          <a:bodyPr wrap="square" rtlCol="0">
            <a:spAutoFit/>
          </a:bodyPr>
          <a:lstStyle/>
          <a:p>
            <a:pPr algn="ctr"/>
            <a:r>
              <a:rPr lang="es-PE" sz="2400" dirty="0"/>
              <a:t>100 Km</a:t>
            </a:r>
          </a:p>
        </p:txBody>
      </p:sp>
      <p:sp>
        <p:nvSpPr>
          <p:cNvPr id="11" name="CuadroTexto 10">
            <a:extLst>
              <a:ext uri="{FF2B5EF4-FFF2-40B4-BE49-F238E27FC236}">
                <a16:creationId xmlns:a16="http://schemas.microsoft.com/office/drawing/2014/main" xmlns="" id="{730C725E-FAD8-4A9B-B8F4-253C0B11F19A}"/>
              </a:ext>
            </a:extLst>
          </p:cNvPr>
          <p:cNvSpPr txBox="1"/>
          <p:nvPr/>
        </p:nvSpPr>
        <p:spPr>
          <a:xfrm>
            <a:off x="5556711" y="1416618"/>
            <a:ext cx="1585095" cy="369332"/>
          </a:xfrm>
          <a:prstGeom prst="rect">
            <a:avLst/>
          </a:prstGeom>
          <a:noFill/>
        </p:spPr>
        <p:txBody>
          <a:bodyPr wrap="square" rtlCol="0">
            <a:spAutoFit/>
          </a:bodyPr>
          <a:lstStyle/>
          <a:p>
            <a:r>
              <a:rPr lang="es-PE" dirty="0"/>
              <a:t>ALCANCE</a:t>
            </a:r>
          </a:p>
        </p:txBody>
      </p:sp>
      <p:pic>
        <p:nvPicPr>
          <p:cNvPr id="12" name="Imagen 11">
            <a:extLst>
              <a:ext uri="{FF2B5EF4-FFF2-40B4-BE49-F238E27FC236}">
                <a16:creationId xmlns:a16="http://schemas.microsoft.com/office/drawing/2014/main" xmlns="" id="{AE334759-FA0E-4EC5-AC1A-4041CF702378}"/>
              </a:ext>
            </a:extLst>
          </p:cNvPr>
          <p:cNvPicPr>
            <a:picLocks noChangeAspect="1"/>
          </p:cNvPicPr>
          <p:nvPr/>
        </p:nvPicPr>
        <p:blipFill>
          <a:blip r:embed="rId5"/>
          <a:stretch>
            <a:fillRect/>
          </a:stretch>
        </p:blipFill>
        <p:spPr>
          <a:xfrm>
            <a:off x="2368576" y="2902958"/>
            <a:ext cx="1239810" cy="787092"/>
          </a:xfrm>
          <a:prstGeom prst="rect">
            <a:avLst/>
          </a:prstGeom>
          <a:ln>
            <a:noFill/>
          </a:ln>
        </p:spPr>
      </p:pic>
      <p:pic>
        <p:nvPicPr>
          <p:cNvPr id="13" name="Picture 3">
            <a:extLst>
              <a:ext uri="{FF2B5EF4-FFF2-40B4-BE49-F238E27FC236}">
                <a16:creationId xmlns:a16="http://schemas.microsoft.com/office/drawing/2014/main" xmlns="" id="{56E9775E-D616-42EA-8B17-AABE31A0FB9C}"/>
              </a:ext>
            </a:extLst>
          </p:cNvPr>
          <p:cNvPicPr>
            <a:picLocks noChangeArrowheads="1"/>
          </p:cNvPicPr>
          <p:nvPr/>
        </p:nvPicPr>
        <p:blipFill>
          <a:blip r:embed="rId6" cstate="print">
            <a:clrChange>
              <a:clrFrom>
                <a:srgbClr val="0808B5"/>
              </a:clrFrom>
              <a:clrTo>
                <a:srgbClr val="0808B5">
                  <a:alpha val="0"/>
                </a:srgbClr>
              </a:clrTo>
            </a:clrChange>
            <a:grayscl/>
          </a:blip>
          <a:srcRect/>
          <a:stretch>
            <a:fillRect/>
          </a:stretch>
        </p:blipFill>
        <p:spPr bwMode="auto">
          <a:xfrm>
            <a:off x="138545" y="83130"/>
            <a:ext cx="791897" cy="876040"/>
          </a:xfrm>
          <a:prstGeom prst="rect">
            <a:avLst/>
          </a:prstGeom>
          <a:noFill/>
          <a:ln w="9525">
            <a:noFill/>
            <a:miter lim="800000"/>
            <a:headEnd/>
            <a:tailEnd/>
          </a:ln>
        </p:spPr>
      </p:pic>
      <p:cxnSp>
        <p:nvCxnSpPr>
          <p:cNvPr id="14" name="Conector recto 13">
            <a:extLst>
              <a:ext uri="{FF2B5EF4-FFF2-40B4-BE49-F238E27FC236}">
                <a16:creationId xmlns:a16="http://schemas.microsoft.com/office/drawing/2014/main" xmlns="" id="{9C8D6BE5-6911-438D-84E0-DB1813774C26}"/>
              </a:ext>
            </a:extLst>
          </p:cNvPr>
          <p:cNvCxnSpPr/>
          <p:nvPr/>
        </p:nvCxnSpPr>
        <p:spPr>
          <a:xfrm>
            <a:off x="0" y="1066803"/>
            <a:ext cx="12192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xmlns="" id="{830CCF77-5716-48F2-A629-40A850311498}"/>
              </a:ext>
            </a:extLst>
          </p:cNvPr>
          <p:cNvSpPr txBox="1"/>
          <p:nvPr/>
        </p:nvSpPr>
        <p:spPr>
          <a:xfrm>
            <a:off x="1167555" y="249862"/>
            <a:ext cx="10401649" cy="646331"/>
          </a:xfrm>
          <a:prstGeom prst="rect">
            <a:avLst/>
          </a:prstGeom>
          <a:noFill/>
        </p:spPr>
        <p:txBody>
          <a:bodyPr wrap="square" rtlCol="0">
            <a:spAutoFit/>
          </a:bodyPr>
          <a:lstStyle/>
          <a:p>
            <a:r>
              <a:rPr lang="es-ES" sz="3600" b="1" dirty="0">
                <a:latin typeface="Franklin Gothic Demi Cond" panose="020B0706030402020204" pitchFamily="34" charset="0"/>
              </a:rPr>
              <a:t>BENEFICIOS – TRANSPORTE AEREO</a:t>
            </a:r>
          </a:p>
        </p:txBody>
      </p:sp>
      <p:pic>
        <p:nvPicPr>
          <p:cNvPr id="16" name="Imagen 15">
            <a:extLst>
              <a:ext uri="{FF2B5EF4-FFF2-40B4-BE49-F238E27FC236}">
                <a16:creationId xmlns:a16="http://schemas.microsoft.com/office/drawing/2014/main" xmlns="" id="{42FF58C5-CB3A-4123-A7CB-5EA22562D988}"/>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14579" t="9096" r="14614" b="9972"/>
          <a:stretch/>
        </p:blipFill>
        <p:spPr>
          <a:xfrm>
            <a:off x="11284014" y="113177"/>
            <a:ext cx="769441" cy="815946"/>
          </a:xfrm>
          <a:prstGeom prst="rect">
            <a:avLst/>
          </a:prstGeom>
        </p:spPr>
      </p:pic>
      <p:pic>
        <p:nvPicPr>
          <p:cNvPr id="2050" name="Picture 2" descr="Resultado de imagen para boeing 737 plano">
            <a:extLst>
              <a:ext uri="{FF2B5EF4-FFF2-40B4-BE49-F238E27FC236}">
                <a16:creationId xmlns:a16="http://schemas.microsoft.com/office/drawing/2014/main" xmlns="" id="{C13960B1-21D3-40C8-8A0D-463DF7D4B51C}"/>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4596567" y="3370149"/>
            <a:ext cx="2494896" cy="901459"/>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xmlns="" id="{ADB3EB2C-1F5F-4D24-BB58-AD8F394805DF}"/>
              </a:ext>
            </a:extLst>
          </p:cNvPr>
          <p:cNvSpPr txBox="1"/>
          <p:nvPr/>
        </p:nvSpPr>
        <p:spPr>
          <a:xfrm>
            <a:off x="7727937" y="2516760"/>
            <a:ext cx="4325517" cy="923330"/>
          </a:xfrm>
          <a:prstGeom prst="rect">
            <a:avLst/>
          </a:prstGeom>
          <a:noFill/>
        </p:spPr>
        <p:txBody>
          <a:bodyPr wrap="square" rtlCol="0">
            <a:spAutoFit/>
          </a:bodyPr>
          <a:lstStyle/>
          <a:p>
            <a:pPr algn="ctr"/>
            <a:r>
              <a:rPr lang="es-PE" dirty="0"/>
              <a:t>Monitoreo preciso de precipitaciones que permiten proporcionar información de precisión a aeronaves</a:t>
            </a:r>
          </a:p>
        </p:txBody>
      </p:sp>
      <p:sp>
        <p:nvSpPr>
          <p:cNvPr id="19" name="Flecha: hacia abajo 18">
            <a:extLst>
              <a:ext uri="{FF2B5EF4-FFF2-40B4-BE49-F238E27FC236}">
                <a16:creationId xmlns:a16="http://schemas.microsoft.com/office/drawing/2014/main" xmlns="" id="{DB00A2BB-92F3-4244-8DE2-4DF6FC16E579}"/>
              </a:ext>
            </a:extLst>
          </p:cNvPr>
          <p:cNvSpPr/>
          <p:nvPr/>
        </p:nvSpPr>
        <p:spPr>
          <a:xfrm>
            <a:off x="5280092" y="4638022"/>
            <a:ext cx="1278222" cy="90145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0" name="CuadroTexto 19">
            <a:extLst>
              <a:ext uri="{FF2B5EF4-FFF2-40B4-BE49-F238E27FC236}">
                <a16:creationId xmlns:a16="http://schemas.microsoft.com/office/drawing/2014/main" xmlns="" id="{80B7A808-EC3D-41D9-8078-4DEC73D0C36D}"/>
              </a:ext>
            </a:extLst>
          </p:cNvPr>
          <p:cNvSpPr txBox="1"/>
          <p:nvPr/>
        </p:nvSpPr>
        <p:spPr>
          <a:xfrm>
            <a:off x="8323069" y="5161117"/>
            <a:ext cx="3382969" cy="1200329"/>
          </a:xfrm>
          <a:prstGeom prst="rect">
            <a:avLst/>
          </a:prstGeom>
          <a:noFill/>
        </p:spPr>
        <p:txBody>
          <a:bodyPr wrap="square" rtlCol="0">
            <a:spAutoFit/>
          </a:bodyPr>
          <a:lstStyle/>
          <a:p>
            <a:pPr algn="ctr"/>
            <a:r>
              <a:rPr lang="es-PE" dirty="0"/>
              <a:t>Actualmente se cancelan muchos vuelos por precaución debido a condiciones adversas del aeropuerto destino</a:t>
            </a:r>
          </a:p>
        </p:txBody>
      </p:sp>
      <p:pic>
        <p:nvPicPr>
          <p:cNvPr id="21" name="Imagen 20">
            <a:extLst>
              <a:ext uri="{FF2B5EF4-FFF2-40B4-BE49-F238E27FC236}">
                <a16:creationId xmlns:a16="http://schemas.microsoft.com/office/drawing/2014/main" xmlns="" id="{91435A40-B5E4-46E4-8D07-54F927A1C450}"/>
              </a:ext>
            </a:extLst>
          </p:cNvPr>
          <p:cNvPicPr>
            <a:picLocks noChangeAspect="1"/>
          </p:cNvPicPr>
          <p:nvPr/>
        </p:nvPicPr>
        <p:blipFill>
          <a:blip r:embed="rId11"/>
          <a:stretch>
            <a:fillRect/>
          </a:stretch>
        </p:blipFill>
        <p:spPr>
          <a:xfrm>
            <a:off x="8611806" y="4106968"/>
            <a:ext cx="1602343" cy="901459"/>
          </a:xfrm>
          <a:prstGeom prst="rect">
            <a:avLst/>
          </a:prstGeom>
        </p:spPr>
      </p:pic>
      <p:sp>
        <p:nvSpPr>
          <p:cNvPr id="22" name="CuadroTexto 21">
            <a:extLst>
              <a:ext uri="{FF2B5EF4-FFF2-40B4-BE49-F238E27FC236}">
                <a16:creationId xmlns:a16="http://schemas.microsoft.com/office/drawing/2014/main" xmlns="" id="{727DED62-5A08-4F03-9CCD-9A064F2DC59A}"/>
              </a:ext>
            </a:extLst>
          </p:cNvPr>
          <p:cNvSpPr txBox="1"/>
          <p:nvPr/>
        </p:nvSpPr>
        <p:spPr>
          <a:xfrm>
            <a:off x="2032608" y="1901119"/>
            <a:ext cx="1092958" cy="307777"/>
          </a:xfrm>
          <a:prstGeom prst="rect">
            <a:avLst/>
          </a:prstGeom>
          <a:noFill/>
        </p:spPr>
        <p:txBody>
          <a:bodyPr wrap="square" rtlCol="0">
            <a:spAutoFit/>
          </a:bodyPr>
          <a:lstStyle/>
          <a:p>
            <a:pPr algn="ctr"/>
            <a:r>
              <a:rPr lang="es-PE" sz="1400" dirty="0"/>
              <a:t>RADAR</a:t>
            </a:r>
          </a:p>
        </p:txBody>
      </p:sp>
      <p:sp>
        <p:nvSpPr>
          <p:cNvPr id="25" name="CuadroTexto 24">
            <a:extLst>
              <a:ext uri="{FF2B5EF4-FFF2-40B4-BE49-F238E27FC236}">
                <a16:creationId xmlns:a16="http://schemas.microsoft.com/office/drawing/2014/main" xmlns="" id="{C6455986-A93B-477E-A868-40843844258C}"/>
              </a:ext>
            </a:extLst>
          </p:cNvPr>
          <p:cNvSpPr txBox="1"/>
          <p:nvPr/>
        </p:nvSpPr>
        <p:spPr>
          <a:xfrm>
            <a:off x="1146303" y="2841890"/>
            <a:ext cx="1092958" cy="307777"/>
          </a:xfrm>
          <a:prstGeom prst="rect">
            <a:avLst/>
          </a:prstGeom>
          <a:noFill/>
        </p:spPr>
        <p:txBody>
          <a:bodyPr wrap="square" rtlCol="0">
            <a:spAutoFit/>
          </a:bodyPr>
          <a:lstStyle/>
          <a:p>
            <a:pPr algn="ctr"/>
            <a:r>
              <a:rPr lang="es-PE" sz="1400" dirty="0"/>
              <a:t>RADAR</a:t>
            </a:r>
          </a:p>
        </p:txBody>
      </p:sp>
      <p:sp>
        <p:nvSpPr>
          <p:cNvPr id="26" name="CuadroTexto 25">
            <a:extLst>
              <a:ext uri="{FF2B5EF4-FFF2-40B4-BE49-F238E27FC236}">
                <a16:creationId xmlns:a16="http://schemas.microsoft.com/office/drawing/2014/main" xmlns="" id="{09DFD3E6-2EA5-4646-9FD4-194DA14F2FCD}"/>
              </a:ext>
            </a:extLst>
          </p:cNvPr>
          <p:cNvSpPr txBox="1"/>
          <p:nvPr/>
        </p:nvSpPr>
        <p:spPr>
          <a:xfrm>
            <a:off x="1179248" y="4484133"/>
            <a:ext cx="1092958" cy="307777"/>
          </a:xfrm>
          <a:prstGeom prst="rect">
            <a:avLst/>
          </a:prstGeom>
          <a:noFill/>
        </p:spPr>
        <p:txBody>
          <a:bodyPr wrap="square" rtlCol="0">
            <a:spAutoFit/>
          </a:bodyPr>
          <a:lstStyle/>
          <a:p>
            <a:pPr algn="ctr"/>
            <a:r>
              <a:rPr lang="es-PE" sz="1400" dirty="0"/>
              <a:t>RADAR</a:t>
            </a:r>
          </a:p>
        </p:txBody>
      </p:sp>
      <p:sp>
        <p:nvSpPr>
          <p:cNvPr id="27" name="CuadroTexto 26">
            <a:extLst>
              <a:ext uri="{FF2B5EF4-FFF2-40B4-BE49-F238E27FC236}">
                <a16:creationId xmlns:a16="http://schemas.microsoft.com/office/drawing/2014/main" xmlns="" id="{5B6F8836-81B7-4FD8-AE32-0CC94DD27522}"/>
              </a:ext>
            </a:extLst>
          </p:cNvPr>
          <p:cNvSpPr txBox="1"/>
          <p:nvPr/>
        </p:nvSpPr>
        <p:spPr>
          <a:xfrm>
            <a:off x="4226567" y="4623541"/>
            <a:ext cx="1092958" cy="307777"/>
          </a:xfrm>
          <a:prstGeom prst="rect">
            <a:avLst/>
          </a:prstGeom>
          <a:noFill/>
        </p:spPr>
        <p:txBody>
          <a:bodyPr wrap="square" rtlCol="0">
            <a:spAutoFit/>
          </a:bodyPr>
          <a:lstStyle/>
          <a:p>
            <a:pPr algn="ctr"/>
            <a:r>
              <a:rPr lang="es-PE" sz="1400" dirty="0"/>
              <a:t>RADAR</a:t>
            </a:r>
          </a:p>
        </p:txBody>
      </p:sp>
      <p:sp>
        <p:nvSpPr>
          <p:cNvPr id="28" name="CuadroTexto 27">
            <a:extLst>
              <a:ext uri="{FF2B5EF4-FFF2-40B4-BE49-F238E27FC236}">
                <a16:creationId xmlns:a16="http://schemas.microsoft.com/office/drawing/2014/main" xmlns="" id="{643A8A07-9074-47AF-BBAE-859E8C326038}"/>
              </a:ext>
            </a:extLst>
          </p:cNvPr>
          <p:cNvSpPr txBox="1"/>
          <p:nvPr/>
        </p:nvSpPr>
        <p:spPr>
          <a:xfrm>
            <a:off x="5819999" y="5659858"/>
            <a:ext cx="2858706" cy="923330"/>
          </a:xfrm>
          <a:prstGeom prst="rect">
            <a:avLst/>
          </a:prstGeom>
          <a:noFill/>
        </p:spPr>
        <p:txBody>
          <a:bodyPr wrap="square" rtlCol="0">
            <a:spAutoFit/>
          </a:bodyPr>
          <a:lstStyle/>
          <a:p>
            <a:r>
              <a:rPr lang="es-PE" dirty="0"/>
              <a:t>Reducción costos de operación para transporte pasajeros y carga</a:t>
            </a:r>
          </a:p>
        </p:txBody>
      </p:sp>
      <p:sp>
        <p:nvSpPr>
          <p:cNvPr id="17" name="CuadroTexto 16">
            <a:extLst>
              <a:ext uri="{FF2B5EF4-FFF2-40B4-BE49-F238E27FC236}">
                <a16:creationId xmlns:a16="http://schemas.microsoft.com/office/drawing/2014/main" xmlns="" id="{5373E6F1-6AFD-4ED8-AD84-9E5D7470B5E4}"/>
              </a:ext>
            </a:extLst>
          </p:cNvPr>
          <p:cNvSpPr txBox="1"/>
          <p:nvPr/>
        </p:nvSpPr>
        <p:spPr>
          <a:xfrm>
            <a:off x="6096000" y="4331797"/>
            <a:ext cx="2280543" cy="1200329"/>
          </a:xfrm>
          <a:prstGeom prst="rect">
            <a:avLst/>
          </a:prstGeom>
          <a:noFill/>
        </p:spPr>
        <p:txBody>
          <a:bodyPr wrap="square" rtlCol="0">
            <a:spAutoFit/>
          </a:bodyPr>
          <a:lstStyle/>
          <a:p>
            <a:r>
              <a:rPr lang="es-PE" dirty="0"/>
              <a:t>Reducción de cantidad de vuelos cancelados en rutas a ciudades de la selva</a:t>
            </a:r>
          </a:p>
        </p:txBody>
      </p:sp>
      <p:sp>
        <p:nvSpPr>
          <p:cNvPr id="29" name="Diagrama de flujo: retraso 28">
            <a:extLst>
              <a:ext uri="{FF2B5EF4-FFF2-40B4-BE49-F238E27FC236}">
                <a16:creationId xmlns:a16="http://schemas.microsoft.com/office/drawing/2014/main" xmlns="" id="{FFEB0D51-8128-44CB-B0FB-1DAFCC8998E1}"/>
              </a:ext>
            </a:extLst>
          </p:cNvPr>
          <p:cNvSpPr/>
          <p:nvPr/>
        </p:nvSpPr>
        <p:spPr>
          <a:xfrm rot="16200000">
            <a:off x="1918024" y="4205885"/>
            <a:ext cx="621681" cy="300011"/>
          </a:xfrm>
          <a:prstGeom prst="flowChartDelay">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30" name="Rectángulo 29">
            <a:extLst>
              <a:ext uri="{FF2B5EF4-FFF2-40B4-BE49-F238E27FC236}">
                <a16:creationId xmlns:a16="http://schemas.microsoft.com/office/drawing/2014/main" xmlns="" id="{27957BA6-9520-423A-A0EF-48A6DE7FDCFB}"/>
              </a:ext>
            </a:extLst>
          </p:cNvPr>
          <p:cNvSpPr/>
          <p:nvPr/>
        </p:nvSpPr>
        <p:spPr>
          <a:xfrm>
            <a:off x="2202192" y="4673087"/>
            <a:ext cx="53345" cy="627752"/>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31" name="Diagrama de flujo: retraso 30">
            <a:extLst>
              <a:ext uri="{FF2B5EF4-FFF2-40B4-BE49-F238E27FC236}">
                <a16:creationId xmlns:a16="http://schemas.microsoft.com/office/drawing/2014/main" xmlns="" id="{719F81AF-FC70-4EEC-A1B3-248B6224403C}"/>
              </a:ext>
            </a:extLst>
          </p:cNvPr>
          <p:cNvSpPr/>
          <p:nvPr/>
        </p:nvSpPr>
        <p:spPr>
          <a:xfrm rot="16200000">
            <a:off x="980249" y="2485043"/>
            <a:ext cx="621681" cy="300011"/>
          </a:xfrm>
          <a:prstGeom prst="flowChartDelay">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32" name="Rectángulo 31">
            <a:extLst>
              <a:ext uri="{FF2B5EF4-FFF2-40B4-BE49-F238E27FC236}">
                <a16:creationId xmlns:a16="http://schemas.microsoft.com/office/drawing/2014/main" xmlns="" id="{B2EF4A3C-5030-481E-B909-8FD79E45CD9B}"/>
              </a:ext>
            </a:extLst>
          </p:cNvPr>
          <p:cNvSpPr/>
          <p:nvPr/>
        </p:nvSpPr>
        <p:spPr>
          <a:xfrm>
            <a:off x="1264417" y="2952245"/>
            <a:ext cx="53345" cy="627752"/>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33" name="Diagrama de flujo: retraso 32">
            <a:extLst>
              <a:ext uri="{FF2B5EF4-FFF2-40B4-BE49-F238E27FC236}">
                <a16:creationId xmlns:a16="http://schemas.microsoft.com/office/drawing/2014/main" xmlns="" id="{BA2BFB93-0CB4-4F73-89AA-134330DBCFB2}"/>
              </a:ext>
            </a:extLst>
          </p:cNvPr>
          <p:cNvSpPr/>
          <p:nvPr/>
        </p:nvSpPr>
        <p:spPr>
          <a:xfrm rot="16200000">
            <a:off x="1759610" y="1643892"/>
            <a:ext cx="621681" cy="300011"/>
          </a:xfrm>
          <a:prstGeom prst="flowChartDelay">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34" name="Rectángulo 33">
            <a:extLst>
              <a:ext uri="{FF2B5EF4-FFF2-40B4-BE49-F238E27FC236}">
                <a16:creationId xmlns:a16="http://schemas.microsoft.com/office/drawing/2014/main" xmlns="" id="{3BACDA16-B757-4962-BAA1-8166844A0FD3}"/>
              </a:ext>
            </a:extLst>
          </p:cNvPr>
          <p:cNvSpPr/>
          <p:nvPr/>
        </p:nvSpPr>
        <p:spPr>
          <a:xfrm>
            <a:off x="2043778" y="2111094"/>
            <a:ext cx="53345" cy="627752"/>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35" name="Diagrama de flujo: retraso 34">
            <a:extLst>
              <a:ext uri="{FF2B5EF4-FFF2-40B4-BE49-F238E27FC236}">
                <a16:creationId xmlns:a16="http://schemas.microsoft.com/office/drawing/2014/main" xmlns="" id="{06850470-5BDE-4C0B-8497-84E4C323BB0D}"/>
              </a:ext>
            </a:extLst>
          </p:cNvPr>
          <p:cNvSpPr/>
          <p:nvPr/>
        </p:nvSpPr>
        <p:spPr>
          <a:xfrm rot="16200000">
            <a:off x="4001597" y="4157709"/>
            <a:ext cx="621681" cy="300011"/>
          </a:xfrm>
          <a:prstGeom prst="flowChartDelay">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36" name="Rectángulo 35">
            <a:extLst>
              <a:ext uri="{FF2B5EF4-FFF2-40B4-BE49-F238E27FC236}">
                <a16:creationId xmlns:a16="http://schemas.microsoft.com/office/drawing/2014/main" xmlns="" id="{9CF64123-9AA5-4CA7-B61F-F39DC88E4762}"/>
              </a:ext>
            </a:extLst>
          </p:cNvPr>
          <p:cNvSpPr/>
          <p:nvPr/>
        </p:nvSpPr>
        <p:spPr>
          <a:xfrm>
            <a:off x="4285765" y="4624911"/>
            <a:ext cx="53345" cy="627752"/>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Tree>
    <p:extLst>
      <p:ext uri="{BB962C8B-B14F-4D97-AF65-F5344CB8AC3E}">
        <p14:creationId xmlns:p14="http://schemas.microsoft.com/office/powerpoint/2010/main" val="2000546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descr="Resultado de imagen para MAPA DEL PERU">
            <a:extLst>
              <a:ext uri="{FF2B5EF4-FFF2-40B4-BE49-F238E27FC236}">
                <a16:creationId xmlns:a16="http://schemas.microsoft.com/office/drawing/2014/main" xmlns="" id="{EFED8DFA-B35D-4B42-AE71-8AB1CB73B12E}"/>
              </a:ext>
            </a:extLst>
          </p:cNvPr>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7276" b="20790"/>
          <a:stretch/>
        </p:blipFill>
        <p:spPr bwMode="auto">
          <a:xfrm>
            <a:off x="-681587" y="0"/>
            <a:ext cx="1161036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a:extLst>
              <a:ext uri="{FF2B5EF4-FFF2-40B4-BE49-F238E27FC236}">
                <a16:creationId xmlns:a16="http://schemas.microsoft.com/office/drawing/2014/main" xmlns="" id="{8BAFB2A2-4713-42B2-9119-4E99D795AFEB}"/>
              </a:ext>
            </a:extLst>
          </p:cNvPr>
          <p:cNvPicPr>
            <a:picLocks noChangeArrowheads="1"/>
          </p:cNvPicPr>
          <p:nvPr/>
        </p:nvPicPr>
        <p:blipFill>
          <a:blip r:embed="rId3" cstate="print">
            <a:clrChange>
              <a:clrFrom>
                <a:srgbClr val="0808B5"/>
              </a:clrFrom>
              <a:clrTo>
                <a:srgbClr val="0808B5">
                  <a:alpha val="0"/>
                </a:srgbClr>
              </a:clrTo>
            </a:clrChange>
            <a:grayscl/>
          </a:blip>
          <a:srcRect/>
          <a:stretch>
            <a:fillRect/>
          </a:stretch>
        </p:blipFill>
        <p:spPr bwMode="auto">
          <a:xfrm>
            <a:off x="138545" y="83130"/>
            <a:ext cx="791897" cy="876040"/>
          </a:xfrm>
          <a:prstGeom prst="rect">
            <a:avLst/>
          </a:prstGeom>
          <a:noFill/>
          <a:ln w="9525">
            <a:noFill/>
            <a:miter lim="800000"/>
            <a:headEnd/>
            <a:tailEnd/>
          </a:ln>
        </p:spPr>
      </p:pic>
      <p:cxnSp>
        <p:nvCxnSpPr>
          <p:cNvPr id="3" name="Conector recto 2">
            <a:extLst>
              <a:ext uri="{FF2B5EF4-FFF2-40B4-BE49-F238E27FC236}">
                <a16:creationId xmlns:a16="http://schemas.microsoft.com/office/drawing/2014/main" xmlns="" id="{946047E7-1BBF-4725-91EC-73708B09A2D0}"/>
              </a:ext>
            </a:extLst>
          </p:cNvPr>
          <p:cNvCxnSpPr/>
          <p:nvPr/>
        </p:nvCxnSpPr>
        <p:spPr>
          <a:xfrm>
            <a:off x="0" y="1066803"/>
            <a:ext cx="12192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xmlns="" id="{20ED2A30-E2AC-4E60-89D0-99BA7B98C996}"/>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4579" t="9096" r="14614" b="9972"/>
          <a:stretch/>
        </p:blipFill>
        <p:spPr>
          <a:xfrm>
            <a:off x="11284014" y="113177"/>
            <a:ext cx="769441" cy="815946"/>
          </a:xfrm>
          <a:prstGeom prst="rect">
            <a:avLst/>
          </a:prstGeom>
        </p:spPr>
      </p:pic>
      <p:sp>
        <p:nvSpPr>
          <p:cNvPr id="32" name="CuadroTexto 31">
            <a:extLst>
              <a:ext uri="{FF2B5EF4-FFF2-40B4-BE49-F238E27FC236}">
                <a16:creationId xmlns:a16="http://schemas.microsoft.com/office/drawing/2014/main" xmlns="" id="{21DE12BC-66ED-4984-ADC6-D90AA5307E72}"/>
              </a:ext>
            </a:extLst>
          </p:cNvPr>
          <p:cNvSpPr txBox="1"/>
          <p:nvPr/>
        </p:nvSpPr>
        <p:spPr>
          <a:xfrm>
            <a:off x="1167555" y="249862"/>
            <a:ext cx="10401649" cy="646331"/>
          </a:xfrm>
          <a:prstGeom prst="rect">
            <a:avLst/>
          </a:prstGeom>
          <a:noFill/>
        </p:spPr>
        <p:txBody>
          <a:bodyPr wrap="square" rtlCol="0">
            <a:spAutoFit/>
          </a:bodyPr>
          <a:lstStyle/>
          <a:p>
            <a:r>
              <a:rPr lang="es-ES" sz="3600" b="1" dirty="0">
                <a:latin typeface="Franklin Gothic Demi Cond" panose="020B0706030402020204" pitchFamily="34" charset="0"/>
              </a:rPr>
              <a:t>BENEFICIOS – AGRICULTURA</a:t>
            </a:r>
          </a:p>
        </p:txBody>
      </p:sp>
      <p:pic>
        <p:nvPicPr>
          <p:cNvPr id="11" name="Imagen 10">
            <a:extLst>
              <a:ext uri="{FF2B5EF4-FFF2-40B4-BE49-F238E27FC236}">
                <a16:creationId xmlns:a16="http://schemas.microsoft.com/office/drawing/2014/main" xmlns="" id="{E5043DB7-BF2F-4AC9-B2BC-81087C5BA8B3}"/>
              </a:ext>
            </a:extLst>
          </p:cNvPr>
          <p:cNvPicPr>
            <a:picLocks noChangeAspect="1"/>
          </p:cNvPicPr>
          <p:nvPr/>
        </p:nvPicPr>
        <p:blipFill>
          <a:blip r:embed="rId6"/>
          <a:stretch>
            <a:fillRect/>
          </a:stretch>
        </p:blipFill>
        <p:spPr>
          <a:xfrm>
            <a:off x="2484488" y="2094628"/>
            <a:ext cx="1750160" cy="2625240"/>
          </a:xfrm>
          <a:prstGeom prst="rect">
            <a:avLst/>
          </a:prstGeom>
        </p:spPr>
      </p:pic>
      <p:sp>
        <p:nvSpPr>
          <p:cNvPr id="7" name="Diagrama de flujo: retraso 6">
            <a:extLst>
              <a:ext uri="{FF2B5EF4-FFF2-40B4-BE49-F238E27FC236}">
                <a16:creationId xmlns:a16="http://schemas.microsoft.com/office/drawing/2014/main" xmlns="" id="{75D91C06-EE8E-4DF6-8B9F-D9D8C0D94C81}"/>
              </a:ext>
            </a:extLst>
          </p:cNvPr>
          <p:cNvSpPr/>
          <p:nvPr/>
        </p:nvSpPr>
        <p:spPr>
          <a:xfrm>
            <a:off x="5416639" y="1568372"/>
            <a:ext cx="4286250" cy="1052513"/>
          </a:xfrm>
          <a:prstGeom prst="flowChartDelay">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PE" sz="2400" dirty="0"/>
              <a:t>Identificación de masas de precipitación</a:t>
            </a:r>
          </a:p>
        </p:txBody>
      </p:sp>
      <p:sp>
        <p:nvSpPr>
          <p:cNvPr id="14" name="Diagrama de flujo: retraso 13">
            <a:extLst>
              <a:ext uri="{FF2B5EF4-FFF2-40B4-BE49-F238E27FC236}">
                <a16:creationId xmlns:a16="http://schemas.microsoft.com/office/drawing/2014/main" xmlns="" id="{35B8912C-A850-41D3-A57A-BB8E10AFCE1D}"/>
              </a:ext>
            </a:extLst>
          </p:cNvPr>
          <p:cNvSpPr/>
          <p:nvPr/>
        </p:nvSpPr>
        <p:spPr>
          <a:xfrm>
            <a:off x="5871006" y="2795418"/>
            <a:ext cx="4286250" cy="1052513"/>
          </a:xfrm>
          <a:prstGeom prst="flowChartDelay">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PE" sz="2400" dirty="0"/>
              <a:t>Estimación de cantidad de precipitación</a:t>
            </a:r>
          </a:p>
        </p:txBody>
      </p:sp>
      <p:sp>
        <p:nvSpPr>
          <p:cNvPr id="15" name="Diagrama de flujo: retraso 14">
            <a:extLst>
              <a:ext uri="{FF2B5EF4-FFF2-40B4-BE49-F238E27FC236}">
                <a16:creationId xmlns:a16="http://schemas.microsoft.com/office/drawing/2014/main" xmlns="" id="{F82DF2DD-2A7D-4D90-AE6A-E70631D1601F}"/>
              </a:ext>
            </a:extLst>
          </p:cNvPr>
          <p:cNvSpPr/>
          <p:nvPr/>
        </p:nvSpPr>
        <p:spPr>
          <a:xfrm>
            <a:off x="6410070" y="4022464"/>
            <a:ext cx="4638675" cy="1052513"/>
          </a:xfrm>
          <a:prstGeom prst="flowChartDelay">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PE" sz="2400" dirty="0"/>
              <a:t>Reducción costos en pérdidas de cultivos afectados</a:t>
            </a:r>
          </a:p>
        </p:txBody>
      </p:sp>
      <p:sp>
        <p:nvSpPr>
          <p:cNvPr id="8" name="Flecha: a la derecha 7">
            <a:extLst>
              <a:ext uri="{FF2B5EF4-FFF2-40B4-BE49-F238E27FC236}">
                <a16:creationId xmlns:a16="http://schemas.microsoft.com/office/drawing/2014/main" xmlns="" id="{A11DF902-6F6D-4CBC-B76B-97C4B8272E68}"/>
              </a:ext>
            </a:extLst>
          </p:cNvPr>
          <p:cNvSpPr/>
          <p:nvPr/>
        </p:nvSpPr>
        <p:spPr>
          <a:xfrm>
            <a:off x="4527904" y="2457325"/>
            <a:ext cx="1295653" cy="3559581"/>
          </a:xfrm>
          <a:prstGeom prst="rightArrow">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Diagrama de flujo: retraso 16">
            <a:extLst>
              <a:ext uri="{FF2B5EF4-FFF2-40B4-BE49-F238E27FC236}">
                <a16:creationId xmlns:a16="http://schemas.microsoft.com/office/drawing/2014/main" xmlns="" id="{17C4052E-7458-45C7-B207-A329469E7AE0}"/>
              </a:ext>
            </a:extLst>
          </p:cNvPr>
          <p:cNvSpPr/>
          <p:nvPr/>
        </p:nvSpPr>
        <p:spPr>
          <a:xfrm>
            <a:off x="6838695" y="5316471"/>
            <a:ext cx="4638675" cy="1052513"/>
          </a:xfrm>
          <a:prstGeom prst="flowChartDelay">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PE" sz="2400" dirty="0"/>
          </a:p>
        </p:txBody>
      </p:sp>
      <p:pic>
        <p:nvPicPr>
          <p:cNvPr id="4100" name="Picture 4" descr="Resultado de imagen para agricultura norte peru">
            <a:extLst>
              <a:ext uri="{FF2B5EF4-FFF2-40B4-BE49-F238E27FC236}">
                <a16:creationId xmlns:a16="http://schemas.microsoft.com/office/drawing/2014/main" xmlns="" id="{81B53F09-E62E-421D-8888-767E388B6AA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6405" y="1964574"/>
            <a:ext cx="1750161" cy="1312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05143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937</TotalTime>
  <Words>479</Words>
  <Application>Microsoft Office PowerPoint</Application>
  <PresentationFormat>Panorámica</PresentationFormat>
  <Paragraphs>107</Paragraphs>
  <Slides>16</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16</vt:i4>
      </vt:variant>
    </vt:vector>
  </HeadingPairs>
  <TitlesOfParts>
    <vt:vector size="25" baseType="lpstr">
      <vt:lpstr>Arial</vt:lpstr>
      <vt:lpstr>Arial Narrow</vt:lpstr>
      <vt:lpstr>Calibri</vt:lpstr>
      <vt:lpstr>Calibri Light</vt:lpstr>
      <vt:lpstr>Franklin Gothic Demi Cond</vt:lpstr>
      <vt:lpstr>Franklin Gothic Heavy</vt:lpstr>
      <vt:lpstr>Franklin Gothic Medium Cond</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HERNAN</dc:creator>
  <cp:lastModifiedBy>Soporte</cp:lastModifiedBy>
  <cp:revision>77</cp:revision>
  <dcterms:created xsi:type="dcterms:W3CDTF">2018-04-17T17:30:54Z</dcterms:created>
  <dcterms:modified xsi:type="dcterms:W3CDTF">2018-05-29T15:39:29Z</dcterms:modified>
</cp:coreProperties>
</file>